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65" r:id="rId2"/>
    <p:sldId id="512" r:id="rId3"/>
    <p:sldId id="443" r:id="rId4"/>
    <p:sldId id="585" r:id="rId5"/>
    <p:sldId id="630" r:id="rId6"/>
    <p:sldId id="587" r:id="rId7"/>
    <p:sldId id="624" r:id="rId8"/>
    <p:sldId id="637" r:id="rId9"/>
    <p:sldId id="588" r:id="rId10"/>
    <p:sldId id="589" r:id="rId11"/>
    <p:sldId id="683" r:id="rId12"/>
    <p:sldId id="615" r:id="rId13"/>
    <p:sldId id="564" r:id="rId14"/>
    <p:sldId id="590" r:id="rId15"/>
    <p:sldId id="591" r:id="rId16"/>
    <p:sldId id="592" r:id="rId17"/>
    <p:sldId id="458" r:id="rId18"/>
    <p:sldId id="595" r:id="rId19"/>
    <p:sldId id="647" r:id="rId20"/>
    <p:sldId id="695" r:id="rId21"/>
    <p:sldId id="593" r:id="rId22"/>
    <p:sldId id="594" r:id="rId23"/>
    <p:sldId id="652" r:id="rId24"/>
    <p:sldId id="690" r:id="rId25"/>
    <p:sldId id="691" r:id="rId26"/>
    <p:sldId id="601" r:id="rId27"/>
    <p:sldId id="648" r:id="rId28"/>
    <p:sldId id="602" r:id="rId29"/>
    <p:sldId id="603" r:id="rId30"/>
    <p:sldId id="604" r:id="rId31"/>
    <p:sldId id="606" r:id="rId32"/>
    <p:sldId id="639" r:id="rId33"/>
    <p:sldId id="643" r:id="rId34"/>
    <p:sldId id="644" r:id="rId35"/>
    <p:sldId id="645" r:id="rId36"/>
    <p:sldId id="693" r:id="rId37"/>
    <p:sldId id="646" r:id="rId38"/>
    <p:sldId id="600" r:id="rId39"/>
    <p:sldId id="477" r:id="rId40"/>
    <p:sldId id="689" r:id="rId41"/>
    <p:sldId id="670" r:id="rId42"/>
    <p:sldId id="671" r:id="rId43"/>
    <p:sldId id="657" r:id="rId44"/>
    <p:sldId id="654" r:id="rId45"/>
    <p:sldId id="656" r:id="rId46"/>
    <p:sldId id="655" r:id="rId47"/>
    <p:sldId id="658" r:id="rId48"/>
    <p:sldId id="653" r:id="rId49"/>
    <p:sldId id="650" r:id="rId50"/>
    <p:sldId id="659" r:id="rId51"/>
    <p:sldId id="660" r:id="rId52"/>
    <p:sldId id="661" r:id="rId53"/>
    <p:sldId id="662" r:id="rId54"/>
    <p:sldId id="663" r:id="rId55"/>
    <p:sldId id="664" r:id="rId56"/>
    <p:sldId id="665" r:id="rId57"/>
    <p:sldId id="666" r:id="rId58"/>
    <p:sldId id="611" r:id="rId59"/>
    <p:sldId id="694" r:id="rId60"/>
    <p:sldId id="612" r:id="rId61"/>
    <p:sldId id="628" r:id="rId62"/>
    <p:sldId id="627" r:id="rId63"/>
    <p:sldId id="681" r:id="rId64"/>
    <p:sldId id="668" r:id="rId65"/>
    <p:sldId id="667" r:id="rId66"/>
    <p:sldId id="669" r:id="rId67"/>
    <p:sldId id="682" r:id="rId68"/>
    <p:sldId id="674" r:id="rId69"/>
    <p:sldId id="672" r:id="rId70"/>
    <p:sldId id="673" r:id="rId71"/>
    <p:sldId id="696" r:id="rId72"/>
    <p:sldId id="614" r:id="rId73"/>
    <p:sldId id="617" r:id="rId74"/>
    <p:sldId id="616" r:id="rId75"/>
    <p:sldId id="631" r:id="rId76"/>
    <p:sldId id="623" r:id="rId77"/>
    <p:sldId id="560" r:id="rId78"/>
    <p:sldId id="524" r:id="rId79"/>
    <p:sldId id="675" r:id="rId80"/>
    <p:sldId id="632" r:id="rId81"/>
    <p:sldId id="640" r:id="rId82"/>
    <p:sldId id="685" r:id="rId83"/>
    <p:sldId id="684" r:id="rId84"/>
    <p:sldId id="686" r:id="rId85"/>
    <p:sldId id="687" r:id="rId86"/>
    <p:sldId id="455" r:id="rId87"/>
    <p:sldId id="688" r:id="rId88"/>
    <p:sldId id="489" r:id="rId89"/>
    <p:sldId id="638" r:id="rId90"/>
    <p:sldId id="256" r:id="rId91"/>
    <p:sldId id="258" r:id="rId92"/>
    <p:sldId id="622" r:id="rId9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218"/>
    <a:srgbClr val="FFFFFF"/>
    <a:srgbClr val="00F429"/>
    <a:srgbClr val="FB05CC"/>
    <a:srgbClr val="00FF00"/>
    <a:srgbClr val="FFC000"/>
    <a:srgbClr val="E6E6E6"/>
    <a:srgbClr val="1C1C94"/>
    <a:srgbClr val="6666E7"/>
    <a:srgbClr val="FCF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4" autoAdjust="0"/>
    <p:restoredTop sz="89051" autoAdjust="0"/>
  </p:normalViewPr>
  <p:slideViewPr>
    <p:cSldViewPr snapToGrid="0">
      <p:cViewPr varScale="1">
        <p:scale>
          <a:sx n="98" d="100"/>
          <a:sy n="98" d="100"/>
        </p:scale>
        <p:origin x="1068" y="72"/>
      </p:cViewPr>
      <p:guideLst>
        <p:guide orient="horz" pos="25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1728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098B8F17-B224-4E68-9F2B-89E1A6D90221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1" cy="481727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D38B422E-3224-4247-8829-4A84CE7CFF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4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422E-3224-4247-8829-4A84CE7CFF8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2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robot checks if the vacuum suction cup successfully grabbed the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422E-3224-4247-8829-4A84CE7CFF8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8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robot checks if the vacuum suction cup successfully grabbed the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422E-3224-4247-8829-4A84CE7CFF8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350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B422E-3224-4247-8829-4A84CE7CFF8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4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hyperlink" Target="http://www.hyrobot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6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62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FDB5C-5CAD-4756-8F00-9654481BAC3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4" name="그림 13" descr="11.png"/>
          <p:cNvPicPr>
            <a:picLocks noChangeAspect="1"/>
          </p:cNvPicPr>
          <p:nvPr userDrawn="1"/>
        </p:nvPicPr>
        <p:blipFill>
          <a:blip r:embed="rId2" cstate="print"/>
          <a:srcRect r="77168" b="76250"/>
          <a:stretch>
            <a:fillRect/>
          </a:stretch>
        </p:blipFill>
        <p:spPr>
          <a:xfrm>
            <a:off x="0" y="1"/>
            <a:ext cx="1343472" cy="786113"/>
          </a:xfrm>
          <a:prstGeom prst="rect">
            <a:avLst/>
          </a:prstGeom>
        </p:spPr>
      </p:pic>
      <p:pic>
        <p:nvPicPr>
          <p:cNvPr id="10" name="그림 9" descr="9.png"/>
          <p:cNvPicPr>
            <a:picLocks noChangeAspect="1"/>
          </p:cNvPicPr>
          <p:nvPr userDrawn="1"/>
        </p:nvPicPr>
        <p:blipFill>
          <a:blip r:embed="rId3" cstate="print"/>
          <a:srcRect r="48819" b="73625"/>
          <a:stretch>
            <a:fillRect/>
          </a:stretch>
        </p:blipFill>
        <p:spPr>
          <a:xfrm>
            <a:off x="0" y="1"/>
            <a:ext cx="6240016" cy="1808820"/>
          </a:xfrm>
          <a:prstGeom prst="rect">
            <a:avLst/>
          </a:prstGeom>
        </p:spPr>
      </p:pic>
      <p:sp>
        <p:nvSpPr>
          <p:cNvPr id="13" name="바닥글 개체 틀 3"/>
          <p:cNvSpPr txBox="1">
            <a:spLocks/>
          </p:cNvSpPr>
          <p:nvPr userDrawn="1"/>
        </p:nvSpPr>
        <p:spPr>
          <a:xfrm>
            <a:off x="7870843" y="6492875"/>
            <a:ext cx="432115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ko-KR"/>
            </a:defPPr>
            <a:lvl1pPr marL="0" algn="l" defTabSz="914400" rtl="0" eaLnBrk="1" latinLnBrk="1" hangingPunct="1">
              <a:defRPr sz="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ko-KR" sz="933" dirty="0"/>
              <a:t>HANYANG ROBOTICS CO., LTD</a:t>
            </a:r>
            <a:endParaRPr lang="ko-KR" altLang="ko-KR" sz="933" dirty="0"/>
          </a:p>
          <a:p>
            <a:r>
              <a:rPr lang="en-GB" altLang="ko-KR" sz="933" dirty="0"/>
              <a:t>173-228, GAJWA-1 DONG, SEO-GU, INCHEON, SOUTH KOREA</a:t>
            </a:r>
            <a:endParaRPr lang="ko-KR" altLang="ko-KR" sz="933" dirty="0"/>
          </a:p>
          <a:p>
            <a:r>
              <a:rPr lang="en-GB" altLang="ko-KR" sz="933" dirty="0"/>
              <a:t>TEL: +82-32-582-5040/ FAX: +82-32-582-7040</a:t>
            </a:r>
            <a:r>
              <a:rPr lang="en-US" altLang="ko-KR" sz="933" dirty="0"/>
              <a:t>     </a:t>
            </a:r>
            <a:r>
              <a:rPr lang="en-GB" altLang="ko-KR" sz="933" u="sng" dirty="0">
                <a:hlinkClick r:id="rId4"/>
              </a:rPr>
              <a:t>http://www.hyrobot.com</a:t>
            </a:r>
            <a:endParaRPr lang="ko-KR" altLang="ko-KR" sz="933" dirty="0"/>
          </a:p>
          <a:p>
            <a:endParaRPr lang="ko-KR" altLang="en-US" sz="800" dirty="0"/>
          </a:p>
        </p:txBody>
      </p:sp>
      <p:pic>
        <p:nvPicPr>
          <p:cNvPr id="16" name="Picture 16" descr="한양_로고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70957" y="6060624"/>
            <a:ext cx="1495328" cy="39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5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45266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 eaLnBrk="0" hangingPunct="0">
              <a:defRPr/>
            </a:pPr>
            <a:endParaRPr lang="en-US" sz="2400" noProof="1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33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6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4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43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31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10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53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406B9-078A-40C4-B05E-8FBC332E2F5B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77335-085D-4966-88AC-BD5899CA7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wmf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wmf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emf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wmf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wmf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w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36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wmf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wmf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58.png"/><Relationship Id="rId4" Type="http://schemas.openxmlformats.org/officeDocument/2006/relationships/image" Target="../media/image7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wmf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image" Target="../media/image67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66.pn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36.wmf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openxmlformats.org/officeDocument/2006/relationships/image" Target="../media/image78.png"/><Relationship Id="rId5" Type="http://schemas.openxmlformats.org/officeDocument/2006/relationships/image" Target="../media/image8.png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w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1.wdp"/><Relationship Id="rId11" Type="http://schemas.openxmlformats.org/officeDocument/2006/relationships/image" Target="../media/image80.png"/><Relationship Id="rId5" Type="http://schemas.openxmlformats.org/officeDocument/2006/relationships/image" Target="../media/image8.png"/><Relationship Id="rId10" Type="http://schemas.openxmlformats.org/officeDocument/2006/relationships/image" Target="../media/image52.png"/><Relationship Id="rId4" Type="http://schemas.openxmlformats.org/officeDocument/2006/relationships/image" Target="../media/image7.png"/><Relationship Id="rId9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36.wmf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36.wmf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w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85.png"/><Relationship Id="rId4" Type="http://schemas.openxmlformats.org/officeDocument/2006/relationships/image" Target="../media/image7.png"/><Relationship Id="rId9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wmf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87.png"/><Relationship Id="rId4" Type="http://schemas.openxmlformats.org/officeDocument/2006/relationships/image" Target="../media/image7.png"/><Relationship Id="rId9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5" Type="http://schemas.openxmlformats.org/officeDocument/2006/relationships/image" Target="../media/image36.wmf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.png"/><Relationship Id="rId7" Type="http://schemas.openxmlformats.org/officeDocument/2006/relationships/image" Target="../media/image9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microsoft.com/office/2007/relationships/hdphoto" Target="../media/hdphoto1.wdp"/><Relationship Id="rId9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8.png"/><Relationship Id="rId7" Type="http://schemas.openxmlformats.org/officeDocument/2006/relationships/image" Target="../media/image10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microsoft.com/office/2007/relationships/hdphoto" Target="../media/hdphoto1.wdp"/><Relationship Id="rId9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36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8.png"/><Relationship Id="rId7" Type="http://schemas.openxmlformats.org/officeDocument/2006/relationships/image" Target="../media/image11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emf"/><Relationship Id="rId5" Type="http://schemas.openxmlformats.org/officeDocument/2006/relationships/image" Target="../media/image113.png"/><Relationship Id="rId4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8.png"/><Relationship Id="rId7" Type="http://schemas.openxmlformats.org/officeDocument/2006/relationships/image" Target="../media/image1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20.png"/><Relationship Id="rId4" Type="http://schemas.microsoft.com/office/2007/relationships/hdphoto" Target="../media/hdphoto1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8.png"/><Relationship Id="rId7" Type="http://schemas.openxmlformats.org/officeDocument/2006/relationships/image" Target="../media/image1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microsoft.com/office/2007/relationships/hdphoto" Target="../media/hdphoto1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00.png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7.png"/><Relationship Id="rId4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8.png"/><Relationship Id="rId4" Type="http://schemas.microsoft.com/office/2007/relationships/hdphoto" Target="../media/hdphoto1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8.png"/><Relationship Id="rId7" Type="http://schemas.openxmlformats.org/officeDocument/2006/relationships/image" Target="../media/image1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8.png"/><Relationship Id="rId4" Type="http://schemas.microsoft.com/office/2007/relationships/hdphoto" Target="../media/hdphoto1.wdp"/><Relationship Id="rId9" Type="http://schemas.openxmlformats.org/officeDocument/2006/relationships/image" Target="../media/image13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microsoft.com/office/2007/relationships/hdphoto" Target="../media/hdphoto2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127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3D2C-B6E2-49EE-9DBE-277141354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6DD73-66C9-40BC-AA5B-E4C08C186D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86449-E965-4D64-A7F2-0A65DC09C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4AB511-007D-4DAF-B080-35EDF4A0E6B5}"/>
              </a:ext>
            </a:extLst>
          </p:cNvPr>
          <p:cNvSpPr txBox="1"/>
          <p:nvPr/>
        </p:nvSpPr>
        <p:spPr>
          <a:xfrm>
            <a:off x="184541" y="2062364"/>
            <a:ext cx="11851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cap="all" dirty="0">
                <a:latin typeface="Arial Black" panose="020B0A04020102020204" pitchFamily="34" charset="0"/>
              </a:rPr>
              <a:t>EPIK / UNIK </a:t>
            </a:r>
          </a:p>
          <a:p>
            <a:pPr algn="ctr"/>
            <a:r>
              <a:rPr lang="en-US" sz="5400" cap="all" dirty="0">
                <a:latin typeface="Arial Black" panose="020B0A04020102020204" pitchFamily="34" charset="0"/>
              </a:rPr>
              <a:t>BASIC Training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0CE45-DDD2-496C-A60D-432F2DBC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1157"/>
            <a:ext cx="3553321" cy="8954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0EF1403-01C7-456D-8C79-280ADC9D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5"/>
          <a:stretch>
            <a:fillRect/>
          </a:stretch>
        </p:blipFill>
        <p:spPr bwMode="auto">
          <a:xfrm>
            <a:off x="7741683" y="3161607"/>
            <a:ext cx="404495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409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8413" y="-37425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hyrobots\Desktop\KEBA_MANUAL\CONTROLLER_MANUAL\userlevel.PNG">
            <a:extLst>
              <a:ext uri="{FF2B5EF4-FFF2-40B4-BE49-F238E27FC236}">
                <a16:creationId xmlns:a16="http://schemas.microsoft.com/office/drawing/2014/main" id="{84C88AB8-C55C-4653-9563-6597F3B94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09" y="2835540"/>
            <a:ext cx="3896812" cy="27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A9229A-B097-4F58-A1DF-D779AADA5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6297" y="1536907"/>
            <a:ext cx="7620406" cy="136939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BE2368A-D1CC-4846-98A3-1C7C131E391A}"/>
              </a:ext>
            </a:extLst>
          </p:cNvPr>
          <p:cNvSpPr/>
          <p:nvPr/>
        </p:nvSpPr>
        <p:spPr>
          <a:xfrm>
            <a:off x="8200975" y="2455710"/>
            <a:ext cx="1895728" cy="450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Picture 36" descr="C:\Users\hyrobots\Desktop\KEBA_MANUAL\config_user_change.PNG">
            <a:extLst>
              <a:ext uri="{FF2B5EF4-FFF2-40B4-BE49-F238E27FC236}">
                <a16:creationId xmlns:a16="http://schemas.microsoft.com/office/drawing/2014/main" id="{1920CA03-085B-48A5-9DF0-B5A16C327405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2" t="25839" r="25533" b="56913"/>
          <a:stretch/>
        </p:blipFill>
        <p:spPr bwMode="auto">
          <a:xfrm>
            <a:off x="398530" y="2516780"/>
            <a:ext cx="2703425" cy="175732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F247815-43D4-4B37-A168-308462D2F8B7}"/>
              </a:ext>
            </a:extLst>
          </p:cNvPr>
          <p:cNvSpPr txBox="1"/>
          <p:nvPr/>
        </p:nvSpPr>
        <p:spPr>
          <a:xfrm>
            <a:off x="241753" y="4397448"/>
            <a:ext cx="9410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dirty="0"/>
              <a:t>- Administrator (level 16) –allow to access entire systems in controller  (PW: pass)</a:t>
            </a:r>
          </a:p>
          <a:p>
            <a:pPr latinLnBrk="1"/>
            <a:r>
              <a:rPr lang="en-US" altLang="ko-KR" dirty="0"/>
              <a:t>- Service (level 15)  – allow to change the settings and edit the basic programs (PW: service)</a:t>
            </a:r>
          </a:p>
          <a:p>
            <a:pPr latinLnBrk="1"/>
            <a:r>
              <a:rPr lang="en-US" altLang="ko-KR" dirty="0"/>
              <a:t>- Teacher (level 7) – allow to access the basic settings and programs (PW: teacher)</a:t>
            </a:r>
          </a:p>
          <a:p>
            <a:pPr latinLnBrk="1"/>
            <a:r>
              <a:rPr lang="en-US" altLang="ko-KR" dirty="0"/>
              <a:t>- Operator (level 1) – only allow to control the robot operation in auto or manual (PW: operator)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2DE37A-23E7-4CAB-A93C-0464AA94AAC0}"/>
              </a:ext>
            </a:extLst>
          </p:cNvPr>
          <p:cNvSpPr txBox="1"/>
          <p:nvPr/>
        </p:nvSpPr>
        <p:spPr>
          <a:xfrm>
            <a:off x="648644" y="976874"/>
            <a:ext cx="8212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2800" dirty="0"/>
              <a:t>Accessible areas in controller are differ by user level.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3C8319-61BE-4CCA-A25E-F6E5FDA41352}"/>
              </a:ext>
            </a:extLst>
          </p:cNvPr>
          <p:cNvSpPr txBox="1"/>
          <p:nvPr/>
        </p:nvSpPr>
        <p:spPr>
          <a:xfrm>
            <a:off x="4969794" y="107616"/>
            <a:ext cx="143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Status bar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1833F-CEBF-4473-BF84-6A1126501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297" y="1536907"/>
            <a:ext cx="7620406" cy="13693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2447C3-C743-4A9C-A2D4-C56279675EFF}"/>
              </a:ext>
            </a:extLst>
          </p:cNvPr>
          <p:cNvSpPr/>
          <p:nvPr/>
        </p:nvSpPr>
        <p:spPr>
          <a:xfrm>
            <a:off x="4376258" y="1967280"/>
            <a:ext cx="660199" cy="450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EDE23-D165-4679-B578-9B23751B1422}"/>
              </a:ext>
            </a:extLst>
          </p:cNvPr>
          <p:cNvSpPr/>
          <p:nvPr/>
        </p:nvSpPr>
        <p:spPr>
          <a:xfrm>
            <a:off x="6300035" y="1967280"/>
            <a:ext cx="636384" cy="450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6BB998-B916-4ACD-9F91-1C1CA7361EC6}"/>
              </a:ext>
            </a:extLst>
          </p:cNvPr>
          <p:cNvSpPr/>
          <p:nvPr/>
        </p:nvSpPr>
        <p:spPr>
          <a:xfrm>
            <a:off x="6301014" y="1522393"/>
            <a:ext cx="1826986" cy="450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7CA1D-11A7-46F5-B947-0299EBD9E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1" y="3189773"/>
            <a:ext cx="1100668" cy="808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191EC-26E4-4E9F-84DD-F5B6CE53E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61" y="5048390"/>
            <a:ext cx="1123130" cy="8311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A04316-641B-4BBA-9EE6-6481FAF51D90}"/>
              </a:ext>
            </a:extLst>
          </p:cNvPr>
          <p:cNvSpPr txBox="1"/>
          <p:nvPr/>
        </p:nvSpPr>
        <p:spPr>
          <a:xfrm>
            <a:off x="1217835" y="3308290"/>
            <a:ext cx="1117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/>
              <a:t>Auto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142801-1AB1-41E6-AC67-CBAF1457AF27}"/>
              </a:ext>
            </a:extLst>
          </p:cNvPr>
          <p:cNvSpPr txBox="1"/>
          <p:nvPr/>
        </p:nvSpPr>
        <p:spPr>
          <a:xfrm>
            <a:off x="1247751" y="5140781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/>
              <a:t>Manual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D2EBA9-A8EB-45A4-9732-7BBBC42D2E8E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2349500" y="2192574"/>
            <a:ext cx="2026758" cy="15666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045F20-14DF-4F1A-B01D-092CB1FCA8E5}"/>
              </a:ext>
            </a:extLst>
          </p:cNvPr>
          <p:cNvSpPr txBox="1"/>
          <p:nvPr/>
        </p:nvSpPr>
        <p:spPr>
          <a:xfrm>
            <a:off x="413514" y="4178340"/>
            <a:ext cx="588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/>
              <a:t>or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D4520B-24B0-435E-B193-0BFAF4AF127E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5478829" y="2417868"/>
            <a:ext cx="1139398" cy="16771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56BD8A-D139-4CC2-A3B3-2EB52B2D59A7}"/>
              </a:ext>
            </a:extLst>
          </p:cNvPr>
          <p:cNvSpPr txBox="1"/>
          <p:nvPr/>
        </p:nvSpPr>
        <p:spPr>
          <a:xfrm>
            <a:off x="5669860" y="3965542"/>
            <a:ext cx="27626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/>
              <a:t>Robot In Use </a:t>
            </a:r>
          </a:p>
          <a:p>
            <a:pPr algn="ctr"/>
            <a:r>
              <a:rPr lang="en-US" altLang="ko-KR" sz="2000" dirty="0"/>
              <a:t>(No permits to IMM)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95043C9-7811-4048-9E67-4812C1214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806" y="4095037"/>
            <a:ext cx="1138318" cy="7968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4D6792-6A9B-4161-ADED-EC4CA6812091}"/>
              </a:ext>
            </a:extLst>
          </p:cNvPr>
          <p:cNvSpPr txBox="1"/>
          <p:nvPr/>
        </p:nvSpPr>
        <p:spPr>
          <a:xfrm>
            <a:off x="5580336" y="5652034"/>
            <a:ext cx="29256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/>
              <a:t>Robot No Use </a:t>
            </a:r>
          </a:p>
          <a:p>
            <a:pPr algn="ctr"/>
            <a:r>
              <a:rPr lang="en-US" altLang="ko-KR" sz="2000" dirty="0"/>
              <a:t>(No robot </a:t>
            </a:r>
            <a:r>
              <a:rPr lang="en-US" altLang="ko-KR" sz="2000" dirty="0" err="1"/>
              <a:t>contol</a:t>
            </a:r>
            <a:r>
              <a:rPr lang="en-US" altLang="ko-KR" sz="2000" dirty="0"/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3B9761-BF6A-459C-8898-E1234AC65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800" y="5728087"/>
            <a:ext cx="1154324" cy="8311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92113EB-F9DF-4B2B-A189-7795D3B3F242}"/>
              </a:ext>
            </a:extLst>
          </p:cNvPr>
          <p:cNvSpPr txBox="1"/>
          <p:nvPr/>
        </p:nvSpPr>
        <p:spPr>
          <a:xfrm>
            <a:off x="4351392" y="4986808"/>
            <a:ext cx="588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dirty="0"/>
              <a:t>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2A8726A-09AC-48A9-BFC2-BFA517CA05CC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7214507" y="902870"/>
            <a:ext cx="913493" cy="6195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BD68D7E-972E-42AC-A3D3-75A382332037}"/>
              </a:ext>
            </a:extLst>
          </p:cNvPr>
          <p:cNvSpPr txBox="1"/>
          <p:nvPr/>
        </p:nvSpPr>
        <p:spPr>
          <a:xfrm>
            <a:off x="8128000" y="560154"/>
            <a:ext cx="26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/>
              <a:t>Robot Speed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B71218B-CEC3-4C26-8B31-4BFC869B3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1" t="56573" r="5727" b="20605"/>
          <a:stretch/>
        </p:blipFill>
        <p:spPr bwMode="auto">
          <a:xfrm>
            <a:off x="10121255" y="3459874"/>
            <a:ext cx="1705820" cy="314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770921EF-CF07-4607-8872-02B8E5F754D0}"/>
              </a:ext>
            </a:extLst>
          </p:cNvPr>
          <p:cNvSpPr/>
          <p:nvPr/>
        </p:nvSpPr>
        <p:spPr>
          <a:xfrm>
            <a:off x="10967865" y="4718304"/>
            <a:ext cx="660199" cy="8972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5B9765C3-4F91-4871-B70D-A86BAB92562F}"/>
              </a:ext>
            </a:extLst>
          </p:cNvPr>
          <p:cNvSpPr/>
          <p:nvPr/>
        </p:nvSpPr>
        <p:spPr>
          <a:xfrm>
            <a:off x="10234516" y="4155523"/>
            <a:ext cx="660199" cy="65970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25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/>
      <p:bldP spid="10" grpId="0"/>
      <p:bldP spid="14" grpId="0"/>
      <p:bldP spid="23" grpId="0"/>
      <p:bldP spid="25" grpId="0"/>
      <p:bldP spid="28" grpId="0"/>
      <p:bldP spid="33" grpId="0"/>
      <p:bldP spid="22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860A74-C521-4D6A-8E9F-C7682EC2D10C}"/>
              </a:ext>
            </a:extLst>
          </p:cNvPr>
          <p:cNvSpPr txBox="1"/>
          <p:nvPr/>
        </p:nvSpPr>
        <p:spPr>
          <a:xfrm>
            <a:off x="2716712" y="2857949"/>
            <a:ext cx="6788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b="1" dirty="0"/>
              <a:t>Main Screen</a:t>
            </a:r>
            <a:endParaRPr lang="ko-KR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52239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-891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82216"/>
            <a:ext cx="2038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Main Screen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5F45B-D272-442C-94F3-7A0BE6247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947" y="872961"/>
            <a:ext cx="3475464" cy="5920513"/>
          </a:xfrm>
          <a:prstGeom prst="rect">
            <a:avLst/>
          </a:prstGeom>
        </p:spPr>
      </p:pic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4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00175" y="804065"/>
            <a:ext cx="2664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Product Tab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8DB6F3-8237-47FC-8BA2-4B198D4AD350}"/>
              </a:ext>
            </a:extLst>
          </p:cNvPr>
          <p:cNvSpPr/>
          <p:nvPr/>
        </p:nvSpPr>
        <p:spPr>
          <a:xfrm>
            <a:off x="993073" y="1790741"/>
            <a:ext cx="657927" cy="3389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00F28-972E-441D-9AB8-BF1C703CF4B2}"/>
              </a:ext>
            </a:extLst>
          </p:cNvPr>
          <p:cNvSpPr txBox="1"/>
          <p:nvPr/>
        </p:nvSpPr>
        <p:spPr>
          <a:xfrm>
            <a:off x="5834457" y="1553891"/>
            <a:ext cx="531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Shows production information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161029-B4B1-45AE-B131-BDF6B35241A9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060701" y="1784724"/>
            <a:ext cx="2773756" cy="8615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1E14630-9058-4D72-A5D5-F8619D734345}"/>
              </a:ext>
            </a:extLst>
          </p:cNvPr>
          <p:cNvSpPr txBox="1"/>
          <p:nvPr/>
        </p:nvSpPr>
        <p:spPr>
          <a:xfrm>
            <a:off x="5861781" y="2152843"/>
            <a:ext cx="5457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By turning on this option, robot will proceed </a:t>
            </a:r>
            <a:r>
              <a:rPr lang="en-US" altLang="ko-KR" dirty="0">
                <a:highlight>
                  <a:srgbClr val="FFFF00"/>
                </a:highlight>
              </a:rPr>
              <a:t>whole </a:t>
            </a:r>
            <a:r>
              <a:rPr lang="en-US" altLang="ko-KR" b="1" cap="all" dirty="0">
                <a:highlight>
                  <a:srgbClr val="FFFF00"/>
                </a:highlight>
              </a:rPr>
              <a:t>dry cycle </a:t>
            </a:r>
            <a:r>
              <a:rPr lang="en-US" altLang="ko-KR" dirty="0"/>
              <a:t>with a lower speed.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4757F1-BDC8-4715-905C-8D97DF836BF5}"/>
              </a:ext>
            </a:extLst>
          </p:cNvPr>
          <p:cNvSpPr txBox="1"/>
          <p:nvPr/>
        </p:nvSpPr>
        <p:spPr>
          <a:xfrm>
            <a:off x="5884917" y="4297192"/>
            <a:ext cx="634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By turning on this option, robot will </a:t>
            </a:r>
            <a:r>
              <a:rPr lang="en-US" altLang="ko-KR" b="1" cap="all" dirty="0">
                <a:highlight>
                  <a:srgbClr val="FFFF00"/>
                </a:highlight>
              </a:rPr>
              <a:t>only run for one cycle </a:t>
            </a:r>
            <a:br>
              <a:rPr lang="en-US" altLang="ko-KR" b="1" cap="all" dirty="0">
                <a:highlight>
                  <a:srgbClr val="FFFF00"/>
                </a:highlight>
              </a:rPr>
            </a:br>
            <a:r>
              <a:rPr lang="en-US" altLang="ko-KR" dirty="0"/>
              <a:t>then stop.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BCCD-488A-4AFA-9C3B-E1AD14CA3A82}"/>
              </a:ext>
            </a:extLst>
          </p:cNvPr>
          <p:cNvSpPr/>
          <p:nvPr/>
        </p:nvSpPr>
        <p:spPr>
          <a:xfrm>
            <a:off x="993073" y="2129685"/>
            <a:ext cx="2067627" cy="37178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EC4285C-6AB7-439B-B944-A1538C4465E7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680859" y="2476009"/>
            <a:ext cx="2180922" cy="18945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D6C7916-6CFE-451A-853B-004F89247664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4379913" y="4603153"/>
            <a:ext cx="1505004" cy="172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C3658A-FED2-467B-B701-A4BD99BA91BB}"/>
              </a:ext>
            </a:extLst>
          </p:cNvPr>
          <p:cNvCxnSpPr>
            <a:cxnSpLocks/>
          </p:cNvCxnSpPr>
          <p:nvPr/>
        </p:nvCxnSpPr>
        <p:spPr>
          <a:xfrm flipH="1" flipV="1">
            <a:off x="3680859" y="5847583"/>
            <a:ext cx="1627741" cy="3300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B865A84-185C-4F4B-B30B-AA0154113003}"/>
              </a:ext>
            </a:extLst>
          </p:cNvPr>
          <p:cNvSpPr txBox="1"/>
          <p:nvPr/>
        </p:nvSpPr>
        <p:spPr>
          <a:xfrm>
            <a:off x="5345008" y="5973544"/>
            <a:ext cx="634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Open Origin screen for </a:t>
            </a:r>
            <a:r>
              <a:rPr lang="en-US" altLang="ko-KR" b="1" cap="all" dirty="0">
                <a:highlight>
                  <a:srgbClr val="FFFF00"/>
                </a:highlight>
              </a:rPr>
              <a:t>referencing</a:t>
            </a:r>
            <a:r>
              <a:rPr lang="en-US" altLang="ko-KR" dirty="0"/>
              <a:t>.</a:t>
            </a:r>
            <a:br>
              <a:rPr lang="en-US" altLang="ko-KR" dirty="0"/>
            </a:br>
            <a:r>
              <a:rPr lang="en-US" altLang="ko-KR" dirty="0"/>
              <a:t>Detail will be shown later page.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458CA-9F57-4FBB-B9F4-1F840D102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6375" y="2861437"/>
            <a:ext cx="780794" cy="87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84DEC4-6C23-47CD-9F0E-2FF1BD911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2219" y="2846319"/>
            <a:ext cx="780794" cy="87921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825615-B362-4464-A457-6F4A1DBA323D}"/>
              </a:ext>
            </a:extLst>
          </p:cNvPr>
          <p:cNvCxnSpPr>
            <a:cxnSpLocks/>
          </p:cNvCxnSpPr>
          <p:nvPr/>
        </p:nvCxnSpPr>
        <p:spPr>
          <a:xfrm flipV="1">
            <a:off x="9843383" y="3209726"/>
            <a:ext cx="762623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D4AE031-2ACF-40B4-BF42-F099C706262F}"/>
              </a:ext>
            </a:extLst>
          </p:cNvPr>
          <p:cNvSpPr txBox="1"/>
          <p:nvPr/>
        </p:nvSpPr>
        <p:spPr>
          <a:xfrm>
            <a:off x="9055100" y="3663630"/>
            <a:ext cx="780794" cy="37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OFF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8F1597-3CF5-43E1-9366-97A1C81E8261}"/>
              </a:ext>
            </a:extLst>
          </p:cNvPr>
          <p:cNvSpPr txBox="1"/>
          <p:nvPr/>
        </p:nvSpPr>
        <p:spPr>
          <a:xfrm>
            <a:off x="10906136" y="3676330"/>
            <a:ext cx="780794" cy="37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EB880AB-0A92-4B4B-99CA-DCC964622D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2854" y="4687490"/>
            <a:ext cx="784316" cy="89731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9CB595D-B76E-4E9C-BEE8-8422AE9C9E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2220" y="4684372"/>
            <a:ext cx="790962" cy="897310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012094-5834-484E-9DE8-A29099DAFA96}"/>
              </a:ext>
            </a:extLst>
          </p:cNvPr>
          <p:cNvCxnSpPr>
            <a:cxnSpLocks/>
          </p:cNvCxnSpPr>
          <p:nvPr/>
        </p:nvCxnSpPr>
        <p:spPr>
          <a:xfrm flipV="1">
            <a:off x="9843383" y="5077249"/>
            <a:ext cx="762623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50C65E4-BEA1-4FB3-96C0-73C7241F5852}"/>
              </a:ext>
            </a:extLst>
          </p:cNvPr>
          <p:cNvSpPr txBox="1"/>
          <p:nvPr/>
        </p:nvSpPr>
        <p:spPr>
          <a:xfrm>
            <a:off x="9055100" y="5531153"/>
            <a:ext cx="780794" cy="37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OFF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D83931-F59A-402F-A9DD-A6507F194DDE}"/>
              </a:ext>
            </a:extLst>
          </p:cNvPr>
          <p:cNvSpPr txBox="1"/>
          <p:nvPr/>
        </p:nvSpPr>
        <p:spPr>
          <a:xfrm>
            <a:off x="10906136" y="5543853"/>
            <a:ext cx="780794" cy="37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39872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2" grpId="0"/>
      <p:bldP spid="34" grpId="0"/>
      <p:bldP spid="35" grpId="0" animBg="1"/>
      <p:bldP spid="41" grpId="0"/>
      <p:bldP spid="23" grpId="0"/>
      <p:bldP spid="40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DB012-63E1-4344-AFE6-DB0334BF9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92" y="809525"/>
            <a:ext cx="3481537" cy="59087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-54864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82216"/>
            <a:ext cx="2038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Main Screen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4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62075" y="1278196"/>
            <a:ext cx="2664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Info Tab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8DB6F3-8237-47FC-8BA2-4B198D4AD350}"/>
              </a:ext>
            </a:extLst>
          </p:cNvPr>
          <p:cNvSpPr/>
          <p:nvPr/>
        </p:nvSpPr>
        <p:spPr>
          <a:xfrm>
            <a:off x="1630049" y="1731156"/>
            <a:ext cx="657927" cy="3389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00F28-972E-441D-9AB8-BF1C703CF4B2}"/>
              </a:ext>
            </a:extLst>
          </p:cNvPr>
          <p:cNvSpPr txBox="1"/>
          <p:nvPr/>
        </p:nvSpPr>
        <p:spPr>
          <a:xfrm>
            <a:off x="5430097" y="2442159"/>
            <a:ext cx="531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Shows current status of the robot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BCCD-488A-4AFA-9C3B-E1AD14CA3A82}"/>
              </a:ext>
            </a:extLst>
          </p:cNvPr>
          <p:cNvSpPr/>
          <p:nvPr/>
        </p:nvSpPr>
        <p:spPr>
          <a:xfrm>
            <a:off x="1020449" y="2070101"/>
            <a:ext cx="3481537" cy="37774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9004B5-396B-48CA-8685-8A43088BDA3F}"/>
              </a:ext>
            </a:extLst>
          </p:cNvPr>
          <p:cNvSpPr txBox="1"/>
          <p:nvPr/>
        </p:nvSpPr>
        <p:spPr>
          <a:xfrm>
            <a:off x="5430097" y="4076717"/>
            <a:ext cx="5316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&lt;Example&gt;</a:t>
            </a:r>
          </a:p>
          <a:p>
            <a:endParaRPr lang="en-US" altLang="ko-KR" sz="2400" dirty="0"/>
          </a:p>
          <a:p>
            <a:r>
              <a:rPr lang="en-US" altLang="ko-KR" sz="2400" dirty="0"/>
              <a:t>WAIT: IMM</a:t>
            </a:r>
          </a:p>
          <a:p>
            <a:r>
              <a:rPr lang="en-US" altLang="ko-KR" sz="2400" dirty="0"/>
              <a:t>WAIT: Safety Door</a:t>
            </a:r>
          </a:p>
          <a:p>
            <a:r>
              <a:rPr lang="en-US" altLang="ko-KR" sz="2400" dirty="0"/>
              <a:t>WAIT: Rotation Complete </a:t>
            </a:r>
          </a:p>
          <a:p>
            <a:endParaRPr lang="en-US" altLang="ko-KR" sz="2400" dirty="0"/>
          </a:p>
        </p:txBody>
      </p:sp>
    </p:spTree>
    <p:extLst>
      <p:ext uri="{BB962C8B-B14F-4D97-AF65-F5344CB8AC3E}">
        <p14:creationId xmlns:p14="http://schemas.microsoft.com/office/powerpoint/2010/main" val="25305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ED7AD-9D24-4135-AFAD-90DCFB48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66" y="721596"/>
            <a:ext cx="3510470" cy="60129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82216"/>
            <a:ext cx="2038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Main Screen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4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62075" y="1278196"/>
            <a:ext cx="2664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Report Tab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8DB6F3-8237-47FC-8BA2-4B198D4AD350}"/>
              </a:ext>
            </a:extLst>
          </p:cNvPr>
          <p:cNvSpPr/>
          <p:nvPr/>
        </p:nvSpPr>
        <p:spPr>
          <a:xfrm>
            <a:off x="2207568" y="1731157"/>
            <a:ext cx="657927" cy="3389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00F28-972E-441D-9AB8-BF1C703CF4B2}"/>
              </a:ext>
            </a:extLst>
          </p:cNvPr>
          <p:cNvSpPr txBox="1"/>
          <p:nvPr/>
        </p:nvSpPr>
        <p:spPr>
          <a:xfrm>
            <a:off x="5430097" y="2442159"/>
            <a:ext cx="531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Shows warning &amp; error message logs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BCCD-488A-4AFA-9C3B-E1AD14CA3A82}"/>
              </a:ext>
            </a:extLst>
          </p:cNvPr>
          <p:cNvSpPr/>
          <p:nvPr/>
        </p:nvSpPr>
        <p:spPr>
          <a:xfrm>
            <a:off x="993073" y="2070101"/>
            <a:ext cx="3481537" cy="37774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958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ED7AD-9D24-4135-AFAD-90DCFB48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166" y="721596"/>
            <a:ext cx="3510470" cy="60129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82216"/>
            <a:ext cx="2038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Main Screen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4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15136" y="3401814"/>
            <a:ext cx="575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Main screen setting buttons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00F28-972E-441D-9AB8-BF1C703CF4B2}"/>
              </a:ext>
            </a:extLst>
          </p:cNvPr>
          <p:cNvSpPr txBox="1"/>
          <p:nvPr/>
        </p:nvSpPr>
        <p:spPr>
          <a:xfrm>
            <a:off x="5429907" y="4066717"/>
            <a:ext cx="5542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Menu: Go to other setting buttons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Mold : Mold file setting screen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Speed: Detail speed setting screen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Timer: Delay time setting screen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BCCD-488A-4AFA-9C3B-E1AD14CA3A82}"/>
              </a:ext>
            </a:extLst>
          </p:cNvPr>
          <p:cNvSpPr/>
          <p:nvPr/>
        </p:nvSpPr>
        <p:spPr>
          <a:xfrm>
            <a:off x="1009865" y="5888598"/>
            <a:ext cx="2800135" cy="8862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638BFB0-D2A0-4A39-AB94-E9AD5975F862}"/>
              </a:ext>
            </a:extLst>
          </p:cNvPr>
          <p:cNvCxnSpPr>
            <a:cxnSpLocks/>
          </p:cNvCxnSpPr>
          <p:nvPr/>
        </p:nvCxnSpPr>
        <p:spPr>
          <a:xfrm flipH="1">
            <a:off x="2980186" y="4457700"/>
            <a:ext cx="2234950" cy="13147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3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Mold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55853" y="1137534"/>
            <a:ext cx="6686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Load, create, copy, and delete the mold files</a:t>
            </a:r>
          </a:p>
          <a:p>
            <a:endParaRPr lang="en-US" altLang="ko-KR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662390-6485-4144-8B2D-02188BA89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19" y="726286"/>
            <a:ext cx="3850789" cy="588868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651732" y="5685786"/>
            <a:ext cx="785936" cy="959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0F1633-3114-45FC-AAD6-84C278E94986}"/>
              </a:ext>
            </a:extLst>
          </p:cNvPr>
          <p:cNvSpPr txBox="1"/>
          <p:nvPr/>
        </p:nvSpPr>
        <p:spPr>
          <a:xfrm>
            <a:off x="5922793" y="1255947"/>
            <a:ext cx="6125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400" dirty="0"/>
          </a:p>
          <a:p>
            <a:endParaRPr lang="en-US" altLang="ko-KR" sz="2400" dirty="0"/>
          </a:p>
          <a:p>
            <a:endParaRPr lang="en-US" altLang="ko-KR" sz="2400" dirty="0"/>
          </a:p>
          <a:p>
            <a:r>
              <a:rPr lang="en-US" altLang="ko-KR" sz="2400" dirty="0"/>
              <a:t>Yellow highlighted mold name = current loaded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6FBBBF-DF8D-4336-B83B-D44DCDF1458A}"/>
              </a:ext>
            </a:extLst>
          </p:cNvPr>
          <p:cNvCxnSpPr>
            <a:cxnSpLocks/>
          </p:cNvCxnSpPr>
          <p:nvPr/>
        </p:nvCxnSpPr>
        <p:spPr>
          <a:xfrm flipH="1" flipV="1">
            <a:off x="2044700" y="2091641"/>
            <a:ext cx="3814594" cy="6239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29DA0B-BA7B-4484-BF61-EA9B1D03BC8D}"/>
              </a:ext>
            </a:extLst>
          </p:cNvPr>
          <p:cNvSpPr txBox="1"/>
          <p:nvPr/>
        </p:nvSpPr>
        <p:spPr>
          <a:xfrm>
            <a:off x="4444096" y="4703759"/>
            <a:ext cx="678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*Changes are allowed only in manual operation state.</a:t>
            </a:r>
            <a:endParaRPr lang="ko-KR" alt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D5C4AE5-CD98-499C-9FCE-DD43204D0D29}"/>
              </a:ext>
            </a:extLst>
          </p:cNvPr>
          <p:cNvCxnSpPr>
            <a:cxnSpLocks/>
          </p:cNvCxnSpPr>
          <p:nvPr/>
        </p:nvCxnSpPr>
        <p:spPr>
          <a:xfrm flipH="1" flipV="1">
            <a:off x="3403600" y="969313"/>
            <a:ext cx="2455694" cy="174625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>
            <a:extLst>
              <a:ext uri="{FF2B5EF4-FFF2-40B4-BE49-F238E27FC236}">
                <a16:creationId xmlns:a16="http://schemas.microsoft.com/office/drawing/2014/main" id="{283DB759-1FE4-4651-87E2-0F1ED3738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5111" y="5184550"/>
            <a:ext cx="2147916" cy="1492382"/>
          </a:xfrm>
          <a:prstGeom prst="rect">
            <a:avLst/>
          </a:prstGeom>
        </p:spPr>
      </p:pic>
      <p:sp>
        <p:nvSpPr>
          <p:cNvPr id="32" name="Rectangle 33">
            <a:extLst>
              <a:ext uri="{FF2B5EF4-FFF2-40B4-BE49-F238E27FC236}">
                <a16:creationId xmlns:a16="http://schemas.microsoft.com/office/drawing/2014/main" id="{9E9C4D39-33E1-4D2D-87D4-3F8B5E860E30}"/>
              </a:ext>
            </a:extLst>
          </p:cNvPr>
          <p:cNvSpPr/>
          <p:nvPr/>
        </p:nvSpPr>
        <p:spPr>
          <a:xfrm>
            <a:off x="9658179" y="5635908"/>
            <a:ext cx="785920" cy="5723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3" name="Picture 24">
            <a:extLst>
              <a:ext uri="{FF2B5EF4-FFF2-40B4-BE49-F238E27FC236}">
                <a16:creationId xmlns:a16="http://schemas.microsoft.com/office/drawing/2014/main" id="{AF406ACC-D096-439A-A97B-68965276E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668" y="5656825"/>
            <a:ext cx="683428" cy="502110"/>
          </a:xfrm>
          <a:prstGeom prst="rect">
            <a:avLst/>
          </a:prstGeom>
        </p:spPr>
      </p:pic>
      <p:cxnSp>
        <p:nvCxnSpPr>
          <p:cNvPr id="34" name="Straight Connector 3">
            <a:extLst>
              <a:ext uri="{FF2B5EF4-FFF2-40B4-BE49-F238E27FC236}">
                <a16:creationId xmlns:a16="http://schemas.microsoft.com/office/drawing/2014/main" id="{5DC9364E-AF07-4BC4-B6CA-9A2713772F0F}"/>
              </a:ext>
            </a:extLst>
          </p:cNvPr>
          <p:cNvCxnSpPr/>
          <p:nvPr/>
        </p:nvCxnSpPr>
        <p:spPr>
          <a:xfrm>
            <a:off x="8497668" y="5635908"/>
            <a:ext cx="817329" cy="5723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25">
            <a:extLst>
              <a:ext uri="{FF2B5EF4-FFF2-40B4-BE49-F238E27FC236}">
                <a16:creationId xmlns:a16="http://schemas.microsoft.com/office/drawing/2014/main" id="{93C7C2D7-06A4-464A-9010-D3120D3A9103}"/>
              </a:ext>
            </a:extLst>
          </p:cNvPr>
          <p:cNvCxnSpPr>
            <a:cxnSpLocks/>
          </p:cNvCxnSpPr>
          <p:nvPr/>
        </p:nvCxnSpPr>
        <p:spPr>
          <a:xfrm flipH="1">
            <a:off x="8492994" y="5635908"/>
            <a:ext cx="727182" cy="5723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8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Speed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5A9AD-9491-48D7-85AB-6175B9114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10" y="672242"/>
            <a:ext cx="4008284" cy="6062279"/>
          </a:xfrm>
          <a:prstGeom prst="rect">
            <a:avLst/>
          </a:prstGeom>
        </p:spPr>
      </p:pic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8443" y="1014055"/>
            <a:ext cx="584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Adjust speed of each steps</a:t>
            </a:r>
          </a:p>
          <a:p>
            <a:endParaRPr lang="en-US" altLang="ko-KR" sz="2800" dirty="0"/>
          </a:p>
        </p:txBody>
      </p:sp>
      <p:sp>
        <p:nvSpPr>
          <p:cNvPr id="31" name="Rectangle 30"/>
          <p:cNvSpPr/>
          <p:nvPr/>
        </p:nvSpPr>
        <p:spPr>
          <a:xfrm>
            <a:off x="2585384" y="5862515"/>
            <a:ext cx="785936" cy="8720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73E1C4-0ED3-490F-B112-4F20DF8BE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5817744" y="1619567"/>
            <a:ext cx="43799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AutoShape 18">
            <a:extLst>
              <a:ext uri="{FF2B5EF4-FFF2-40B4-BE49-F238E27FC236}">
                <a16:creationId xmlns:a16="http://schemas.microsoft.com/office/drawing/2014/main" id="{123D1181-11E7-4346-8DB2-98080733BD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21025" y="4367530"/>
            <a:ext cx="4763" cy="781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21">
            <a:extLst>
              <a:ext uri="{FF2B5EF4-FFF2-40B4-BE49-F238E27FC236}">
                <a16:creationId xmlns:a16="http://schemas.microsoft.com/office/drawing/2014/main" id="{5F9589C2-C117-4961-9964-0679AE3AFF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30563" y="4189730"/>
            <a:ext cx="3175" cy="9810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22">
            <a:extLst>
              <a:ext uri="{FF2B5EF4-FFF2-40B4-BE49-F238E27FC236}">
                <a16:creationId xmlns:a16="http://schemas.microsoft.com/office/drawing/2014/main" id="{4E0707AE-C5ED-4D20-9D95-3389310C8C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59138" y="4211955"/>
            <a:ext cx="2455862" cy="9588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23">
            <a:extLst>
              <a:ext uri="{FF2B5EF4-FFF2-40B4-BE49-F238E27FC236}">
                <a16:creationId xmlns:a16="http://schemas.microsoft.com/office/drawing/2014/main" id="{E1B59A78-7794-4E38-AB1F-A3C47E98909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13852" y="5289870"/>
            <a:ext cx="0" cy="1184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Arc 27">
            <a:extLst>
              <a:ext uri="{FF2B5EF4-FFF2-40B4-BE49-F238E27FC236}">
                <a16:creationId xmlns:a16="http://schemas.microsoft.com/office/drawing/2014/main" id="{1838A408-7C15-490D-BA1B-BB2D4B3A11B8}"/>
              </a:ext>
            </a:extLst>
          </p:cNvPr>
          <p:cNvSpPr>
            <a:spLocks/>
          </p:cNvSpPr>
          <p:nvPr/>
        </p:nvSpPr>
        <p:spPr bwMode="auto">
          <a:xfrm>
            <a:off x="9518175" y="5048568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3" name="AutoShape 36">
            <a:extLst>
              <a:ext uri="{FF2B5EF4-FFF2-40B4-BE49-F238E27FC236}">
                <a16:creationId xmlns:a16="http://schemas.microsoft.com/office/drawing/2014/main" id="{63887158-BC08-4FA3-9298-70A86CB6A656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6397150" y="5323205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4" name="Text Box 37">
            <a:extLst>
              <a:ext uri="{FF2B5EF4-FFF2-40B4-BE49-F238E27FC236}">
                <a16:creationId xmlns:a16="http://schemas.microsoft.com/office/drawing/2014/main" id="{179B74E9-DEE1-4D4E-8566-97E3208DA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6404" y="3719195"/>
            <a:ext cx="92727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5" name="Text Box 38">
            <a:extLst>
              <a:ext uri="{FF2B5EF4-FFF2-40B4-BE49-F238E27FC236}">
                <a16:creationId xmlns:a16="http://schemas.microsoft.com/office/drawing/2014/main" id="{04C1337F-6F89-40ED-A8AA-831905C1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650" y="4114324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6" name="Text Box 39">
            <a:extLst>
              <a:ext uri="{FF2B5EF4-FFF2-40B4-BE49-F238E27FC236}">
                <a16:creationId xmlns:a16="http://schemas.microsoft.com/office/drawing/2014/main" id="{51F7A3BD-5ED7-4D3A-BDEB-D02546F7A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6272" y="6366169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37" name="AutoShape 40">
            <a:extLst>
              <a:ext uri="{FF2B5EF4-FFF2-40B4-BE49-F238E27FC236}">
                <a16:creationId xmlns:a16="http://schemas.microsoft.com/office/drawing/2014/main" id="{813DB00B-F5D9-4115-B5E4-75C920529C8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30076" y="5154930"/>
            <a:ext cx="187325" cy="136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41">
            <a:extLst>
              <a:ext uri="{FF2B5EF4-FFF2-40B4-BE49-F238E27FC236}">
                <a16:creationId xmlns:a16="http://schemas.microsoft.com/office/drawing/2014/main" id="{CAB05BD1-074E-45B2-8F83-A42142C9BA4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838026" y="5170805"/>
            <a:ext cx="188913" cy="136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 Box 44">
            <a:extLst>
              <a:ext uri="{FF2B5EF4-FFF2-40B4-BE49-F238E27FC236}">
                <a16:creationId xmlns:a16="http://schemas.microsoft.com/office/drawing/2014/main" id="{30A2220F-8187-4D6A-B4BB-0B192242D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3023" y="5239861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40" name="AutoShape 23">
            <a:extLst>
              <a:ext uri="{FF2B5EF4-FFF2-40B4-BE49-F238E27FC236}">
                <a16:creationId xmlns:a16="http://schemas.microsoft.com/office/drawing/2014/main" id="{BE73ADC3-7D10-4C29-918E-957A6FFB063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9639119" y="5289870"/>
            <a:ext cx="0" cy="1184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22">
            <a:extLst>
              <a:ext uri="{FF2B5EF4-FFF2-40B4-BE49-F238E27FC236}">
                <a16:creationId xmlns:a16="http://schemas.microsoft.com/office/drawing/2014/main" id="{72B9DBF2-C0CC-4013-9F28-BE4AB53C7F3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127308" y="4135655"/>
            <a:ext cx="2455862" cy="9588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9968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B0CC2-8093-41EF-A691-20E5B61A2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759" y="746271"/>
            <a:ext cx="3947820" cy="6004113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Timer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F478B-3E9C-42EC-BF4B-0378D61C2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351" y="746271"/>
            <a:ext cx="3974433" cy="6064494"/>
          </a:xfrm>
          <a:prstGeom prst="rect">
            <a:avLst/>
          </a:prstGeom>
        </p:spPr>
      </p:pic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07568" y="4510946"/>
            <a:ext cx="3726383" cy="12003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3600" dirty="0"/>
              <a:t>Adjust delay times </a:t>
            </a:r>
          </a:p>
          <a:p>
            <a:r>
              <a:rPr lang="en-US" altLang="ko-KR" sz="3600" dirty="0"/>
              <a:t>before a step.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23484" y="5857059"/>
            <a:ext cx="785936" cy="959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A9BC2E-3979-41D3-82A2-1B9D75C252C2}"/>
              </a:ext>
            </a:extLst>
          </p:cNvPr>
          <p:cNvSpPr/>
          <p:nvPr/>
        </p:nvSpPr>
        <p:spPr>
          <a:xfrm>
            <a:off x="8626357" y="5857059"/>
            <a:ext cx="785936" cy="959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FAF4E3-DF1C-4418-B027-8003FA89AF1E}"/>
              </a:ext>
            </a:extLst>
          </p:cNvPr>
          <p:cNvSpPr/>
          <p:nvPr/>
        </p:nvSpPr>
        <p:spPr>
          <a:xfrm>
            <a:off x="194949" y="1052075"/>
            <a:ext cx="694051" cy="497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B75F9C-1698-48EC-A6C9-0CB595C7E606}"/>
              </a:ext>
            </a:extLst>
          </p:cNvPr>
          <p:cNvSpPr/>
          <p:nvPr/>
        </p:nvSpPr>
        <p:spPr>
          <a:xfrm>
            <a:off x="6976749" y="1052075"/>
            <a:ext cx="694051" cy="497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A7BBB-1C91-4D1B-8AF6-F8D67EEF1128}"/>
              </a:ext>
            </a:extLst>
          </p:cNvPr>
          <p:cNvSpPr txBox="1"/>
          <p:nvPr/>
        </p:nvSpPr>
        <p:spPr>
          <a:xfrm>
            <a:off x="6811395" y="4367659"/>
            <a:ext cx="5237266" cy="12003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3600" dirty="0"/>
              <a:t>Adjust times for Method confirming signals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9C6633-F326-4740-ACF5-9678CDE652B3}"/>
              </a:ext>
            </a:extLst>
          </p:cNvPr>
          <p:cNvSpPr txBox="1"/>
          <p:nvPr/>
        </p:nvSpPr>
        <p:spPr>
          <a:xfrm>
            <a:off x="10530733" y="3552618"/>
            <a:ext cx="1566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/>
              <a:t>On/Off button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433A9D-21CB-48FE-BB7D-B1C5F9B12BB7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9964943" y="1761715"/>
            <a:ext cx="565790" cy="19909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2C4108-5F70-4459-8527-ECC9A99B4375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10081301" y="3748327"/>
            <a:ext cx="449432" cy="43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3DD563B-E4F8-48E2-8EF6-124FAC4BCBE2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0081301" y="3752673"/>
            <a:ext cx="449432" cy="3914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A6A2B79-5AEF-7E33-1223-C58EC1BD0782}"/>
              </a:ext>
            </a:extLst>
          </p:cNvPr>
          <p:cNvSpPr/>
          <p:nvPr/>
        </p:nvSpPr>
        <p:spPr>
          <a:xfrm>
            <a:off x="9412293" y="1598041"/>
            <a:ext cx="552650" cy="319545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FA372-3D2F-3BB6-703D-3CAC882E03DA}"/>
              </a:ext>
            </a:extLst>
          </p:cNvPr>
          <p:cNvSpPr/>
          <p:nvPr/>
        </p:nvSpPr>
        <p:spPr>
          <a:xfrm>
            <a:off x="9412293" y="3566591"/>
            <a:ext cx="552650" cy="319545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C2B9B-54FB-C66A-B3D4-83A81F058D9A}"/>
              </a:ext>
            </a:extLst>
          </p:cNvPr>
          <p:cNvSpPr/>
          <p:nvPr/>
        </p:nvSpPr>
        <p:spPr>
          <a:xfrm>
            <a:off x="9412293" y="3974715"/>
            <a:ext cx="552650" cy="319545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06937-7D27-6C2C-C492-E4DA52207730}"/>
              </a:ext>
            </a:extLst>
          </p:cNvPr>
          <p:cNvSpPr/>
          <p:nvPr/>
        </p:nvSpPr>
        <p:spPr>
          <a:xfrm>
            <a:off x="6050308" y="680334"/>
            <a:ext cx="6167093" cy="61776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6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16712" y="2857949"/>
            <a:ext cx="6788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/>
              <a:t>Teaching Pendant</a:t>
            </a:r>
            <a:endParaRPr lang="ko-KR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880230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B0CC2-8093-41EF-A691-20E5B61A2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759" y="746271"/>
            <a:ext cx="3947820" cy="6004113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1885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Timer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2F478B-3E9C-42EC-BF4B-0378D61C2C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351" y="746271"/>
            <a:ext cx="3974433" cy="6064494"/>
          </a:xfrm>
          <a:prstGeom prst="rect">
            <a:avLst/>
          </a:prstGeom>
        </p:spPr>
      </p:pic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07568" y="4510946"/>
            <a:ext cx="3726383" cy="12003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3600" dirty="0"/>
              <a:t>Adjust delay times </a:t>
            </a:r>
          </a:p>
          <a:p>
            <a:r>
              <a:rPr lang="en-US" altLang="ko-KR" sz="3600" dirty="0"/>
              <a:t>before a step.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23484" y="5857059"/>
            <a:ext cx="785936" cy="959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A9BC2E-3979-41D3-82A2-1B9D75C252C2}"/>
              </a:ext>
            </a:extLst>
          </p:cNvPr>
          <p:cNvSpPr/>
          <p:nvPr/>
        </p:nvSpPr>
        <p:spPr>
          <a:xfrm>
            <a:off x="8626357" y="5857059"/>
            <a:ext cx="785936" cy="959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DFA372-3D2F-3BB6-703D-3CAC882E03DA}"/>
              </a:ext>
            </a:extLst>
          </p:cNvPr>
          <p:cNvSpPr/>
          <p:nvPr/>
        </p:nvSpPr>
        <p:spPr>
          <a:xfrm>
            <a:off x="9412293" y="3566591"/>
            <a:ext cx="552650" cy="1919809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FAF4E3-DF1C-4418-B027-8003FA89AF1E}"/>
              </a:ext>
            </a:extLst>
          </p:cNvPr>
          <p:cNvSpPr/>
          <p:nvPr/>
        </p:nvSpPr>
        <p:spPr>
          <a:xfrm>
            <a:off x="194949" y="1052075"/>
            <a:ext cx="694051" cy="497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B75F9C-1698-48EC-A6C9-0CB595C7E606}"/>
              </a:ext>
            </a:extLst>
          </p:cNvPr>
          <p:cNvSpPr/>
          <p:nvPr/>
        </p:nvSpPr>
        <p:spPr>
          <a:xfrm>
            <a:off x="6940551" y="1052075"/>
            <a:ext cx="730250" cy="4021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A7BBB-1C91-4D1B-8AF6-F8D67EEF1128}"/>
              </a:ext>
            </a:extLst>
          </p:cNvPr>
          <p:cNvSpPr txBox="1"/>
          <p:nvPr/>
        </p:nvSpPr>
        <p:spPr>
          <a:xfrm>
            <a:off x="7063866" y="4982397"/>
            <a:ext cx="4871524" cy="156966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3200" dirty="0"/>
              <a:t>Decide whether or not </a:t>
            </a:r>
          </a:p>
          <a:p>
            <a:r>
              <a:rPr lang="en-US" altLang="ko-KR" sz="3200" dirty="0"/>
              <a:t>to use the Vac. confirmation sensors or Gripper sensors.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9C6633-F326-4740-ACF5-9678CDE652B3}"/>
              </a:ext>
            </a:extLst>
          </p:cNvPr>
          <p:cNvSpPr txBox="1"/>
          <p:nvPr/>
        </p:nvSpPr>
        <p:spPr>
          <a:xfrm>
            <a:off x="10530733" y="3552618"/>
            <a:ext cx="1566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/>
              <a:t>On/Off button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433A9D-21CB-48FE-BB7D-B1C5F9B12BB7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9964943" y="1761715"/>
            <a:ext cx="565790" cy="19909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2C4108-5F70-4459-8527-ECC9A99B4375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10081301" y="3748327"/>
            <a:ext cx="449432" cy="43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3DD563B-E4F8-48E2-8EF6-124FAC4BCBE2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10081301" y="3752673"/>
            <a:ext cx="449432" cy="3914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A6A2B79-5AEF-7E33-1223-C58EC1BD0782}"/>
              </a:ext>
            </a:extLst>
          </p:cNvPr>
          <p:cNvSpPr/>
          <p:nvPr/>
        </p:nvSpPr>
        <p:spPr>
          <a:xfrm>
            <a:off x="9412293" y="1598041"/>
            <a:ext cx="552650" cy="319545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36263E-B29F-A668-D90F-8E29A121EB68}"/>
              </a:ext>
            </a:extLst>
          </p:cNvPr>
          <p:cNvSpPr/>
          <p:nvPr/>
        </p:nvSpPr>
        <p:spPr>
          <a:xfrm>
            <a:off x="-1" y="680334"/>
            <a:ext cx="5977109" cy="61776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ED7AD-9D24-4135-AFAD-90DCFB48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05" y="721596"/>
            <a:ext cx="3876989" cy="60129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82216"/>
            <a:ext cx="2038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Main Screen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4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BCCD-488A-4AFA-9C3B-E1AD14CA3A82}"/>
              </a:ext>
            </a:extLst>
          </p:cNvPr>
          <p:cNvSpPr/>
          <p:nvPr/>
        </p:nvSpPr>
        <p:spPr>
          <a:xfrm>
            <a:off x="1065910" y="5889532"/>
            <a:ext cx="730035" cy="8862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AA3EB8-43C3-4071-A90A-D7F2B4EB78AE}"/>
              </a:ext>
            </a:extLst>
          </p:cNvPr>
          <p:cNvSpPr txBox="1"/>
          <p:nvPr/>
        </p:nvSpPr>
        <p:spPr>
          <a:xfrm>
            <a:off x="5509344" y="3867669"/>
            <a:ext cx="6333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By pressing MENU button,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other setting buttons show up</a:t>
            </a:r>
          </a:p>
        </p:txBody>
      </p:sp>
    </p:spTree>
    <p:extLst>
      <p:ext uri="{BB962C8B-B14F-4D97-AF65-F5344CB8AC3E}">
        <p14:creationId xmlns:p14="http://schemas.microsoft.com/office/powerpoint/2010/main" val="8686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A4CD9-6888-4B7E-8350-73620B178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05" y="802149"/>
            <a:ext cx="3876989" cy="59161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82216"/>
            <a:ext cx="2038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Main Screen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4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88BCCD-488A-4AFA-9C3B-E1AD14CA3A82}"/>
              </a:ext>
            </a:extLst>
          </p:cNvPr>
          <p:cNvSpPr/>
          <p:nvPr/>
        </p:nvSpPr>
        <p:spPr>
          <a:xfrm>
            <a:off x="1092804" y="5832040"/>
            <a:ext cx="2367286" cy="8862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9D31D4-1981-48E9-B4FD-21230332445E}"/>
              </a:ext>
            </a:extLst>
          </p:cNvPr>
          <p:cNvSpPr txBox="1"/>
          <p:nvPr/>
        </p:nvSpPr>
        <p:spPr>
          <a:xfrm>
            <a:off x="5634026" y="2690302"/>
            <a:ext cx="6097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Parameters:</a:t>
            </a:r>
            <a:r>
              <a:rPr kumimoji="0" lang="en-US" altLang="ko-KR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Mode setting screen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Pos: Position setting screen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Prog: line-by-line program screen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EE138E-AB7E-4F25-AC14-5B0528115EDC}"/>
              </a:ext>
            </a:extLst>
          </p:cNvPr>
          <p:cNvCxnSpPr>
            <a:cxnSpLocks/>
          </p:cNvCxnSpPr>
          <p:nvPr/>
        </p:nvCxnSpPr>
        <p:spPr>
          <a:xfrm flipH="1">
            <a:off x="2980186" y="4457700"/>
            <a:ext cx="2234950" cy="13147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72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7B7166-E9C5-4B3A-A53D-0F900182DECA}"/>
              </a:ext>
            </a:extLst>
          </p:cNvPr>
          <p:cNvSpPr txBox="1"/>
          <p:nvPr/>
        </p:nvSpPr>
        <p:spPr>
          <a:xfrm>
            <a:off x="2716712" y="2857949"/>
            <a:ext cx="6788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b="1" dirty="0"/>
              <a:t>Teaching Positions</a:t>
            </a:r>
            <a:endParaRPr lang="ko-KR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393514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Position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E05FD-D03B-470D-B17C-1B3F4B81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4" y="603828"/>
            <a:ext cx="4085878" cy="6234545"/>
          </a:xfrm>
          <a:prstGeom prst="rect">
            <a:avLst/>
          </a:prstGeom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55184" y="5857059"/>
            <a:ext cx="864530" cy="959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7501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Position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E05FD-D03B-470D-B17C-1B3F4B81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4" y="603828"/>
            <a:ext cx="4085878" cy="6234545"/>
          </a:xfrm>
          <a:prstGeom prst="rect">
            <a:avLst/>
          </a:prstGeom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3158" y="1255876"/>
            <a:ext cx="1323812" cy="4463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FB2D7-236E-0F01-B70E-7C124A92D597}"/>
              </a:ext>
            </a:extLst>
          </p:cNvPr>
          <p:cNvSpPr txBox="1"/>
          <p:nvPr/>
        </p:nvSpPr>
        <p:spPr>
          <a:xfrm>
            <a:off x="4816727" y="3203465"/>
            <a:ext cx="8562266" cy="615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Select the position you want to teach</a:t>
            </a:r>
          </a:p>
          <a:p>
            <a:endParaRPr lang="en-US" altLang="ko-KR" sz="36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B54602-2845-3242-AB58-CE4E0E9C1289}"/>
              </a:ext>
            </a:extLst>
          </p:cNvPr>
          <p:cNvCxnSpPr>
            <a:cxnSpLocks/>
          </p:cNvCxnSpPr>
          <p:nvPr/>
        </p:nvCxnSpPr>
        <p:spPr>
          <a:xfrm flipH="1" flipV="1">
            <a:off x="1536970" y="3536509"/>
            <a:ext cx="327975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670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Position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E05FD-D03B-470D-B17C-1B3F4B81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4" y="603828"/>
            <a:ext cx="4085878" cy="6234545"/>
          </a:xfrm>
          <a:prstGeom prst="rect">
            <a:avLst/>
          </a:prstGeom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32613" y="1262760"/>
            <a:ext cx="1265447" cy="5854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B28975-C7EF-42F8-875C-529F9096A2E7}"/>
              </a:ext>
            </a:extLst>
          </p:cNvPr>
          <p:cNvSpPr txBox="1"/>
          <p:nvPr/>
        </p:nvSpPr>
        <p:spPr>
          <a:xfrm>
            <a:off x="4675729" y="1235762"/>
            <a:ext cx="5848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1. Move the robot manually.</a:t>
            </a:r>
          </a:p>
          <a:p>
            <a:r>
              <a:rPr lang="en-US" altLang="ko-KR" sz="3600" dirty="0"/>
              <a:t>2. Press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12776-D0D4-486A-BBA4-308F522FD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048" y="1868157"/>
            <a:ext cx="1631858" cy="488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9880F-D7A8-42DC-8BDD-B664B56EC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556" y="3051476"/>
            <a:ext cx="7076692" cy="373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59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1807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Robot Action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3708431" y="877887"/>
            <a:ext cx="43799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306" name="AutoShape 18"/>
          <p:cNvCxnSpPr>
            <a:cxnSpLocks noChangeShapeType="1"/>
          </p:cNvCxnSpPr>
          <p:nvPr/>
        </p:nvCxnSpPr>
        <p:spPr bwMode="auto">
          <a:xfrm>
            <a:off x="4811712" y="3625850"/>
            <a:ext cx="4763" cy="781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9" name="AutoShape 21"/>
          <p:cNvCxnSpPr>
            <a:cxnSpLocks noChangeShapeType="1"/>
          </p:cNvCxnSpPr>
          <p:nvPr/>
        </p:nvCxnSpPr>
        <p:spPr bwMode="auto">
          <a:xfrm>
            <a:off x="4921250" y="3448050"/>
            <a:ext cx="3175" cy="9810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0" name="AutoShape 22"/>
          <p:cNvCxnSpPr>
            <a:cxnSpLocks noChangeShapeType="1"/>
          </p:cNvCxnSpPr>
          <p:nvPr/>
        </p:nvCxnSpPr>
        <p:spPr bwMode="auto">
          <a:xfrm>
            <a:off x="4949825" y="3470275"/>
            <a:ext cx="2455862" cy="9588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11" name="AutoShape 23"/>
          <p:cNvCxnSpPr>
            <a:cxnSpLocks noChangeShapeType="1"/>
          </p:cNvCxnSpPr>
          <p:nvPr/>
        </p:nvCxnSpPr>
        <p:spPr bwMode="auto">
          <a:xfrm>
            <a:off x="7604125" y="4565650"/>
            <a:ext cx="0" cy="1184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Arc 27"/>
          <p:cNvSpPr>
            <a:spLocks/>
          </p:cNvSpPr>
          <p:nvPr/>
        </p:nvSpPr>
        <p:spPr bwMode="auto">
          <a:xfrm>
            <a:off x="7408862" y="4306888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324" name="AutoShape 36"/>
          <p:cNvSpPr>
            <a:spLocks noChangeAspect="1" noChangeArrowheads="1"/>
          </p:cNvSpPr>
          <p:nvPr/>
        </p:nvSpPr>
        <p:spPr bwMode="auto">
          <a:xfrm rot="1194384" flipV="1">
            <a:off x="4287837" y="4581525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325" name="Text Box 37"/>
          <p:cNvSpPr txBox="1">
            <a:spLocks noChangeArrowheads="1"/>
          </p:cNvSpPr>
          <p:nvPr/>
        </p:nvSpPr>
        <p:spPr bwMode="auto">
          <a:xfrm>
            <a:off x="4677091" y="2977515"/>
            <a:ext cx="92727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2327" name="Text Box 38"/>
          <p:cNvSpPr txBox="1">
            <a:spLocks noChangeArrowheads="1"/>
          </p:cNvSpPr>
          <p:nvPr/>
        </p:nvSpPr>
        <p:spPr bwMode="auto">
          <a:xfrm>
            <a:off x="4229337" y="3372644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2328" name="Text Box 39"/>
          <p:cNvSpPr txBox="1">
            <a:spLocks noChangeArrowheads="1"/>
          </p:cNvSpPr>
          <p:nvPr/>
        </p:nvSpPr>
        <p:spPr bwMode="auto">
          <a:xfrm>
            <a:off x="7654395" y="5402792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12329" name="AutoShape 40"/>
          <p:cNvCxnSpPr>
            <a:cxnSpLocks noChangeShapeType="1"/>
          </p:cNvCxnSpPr>
          <p:nvPr/>
        </p:nvCxnSpPr>
        <p:spPr bwMode="auto">
          <a:xfrm flipH="1">
            <a:off x="4620763" y="4413250"/>
            <a:ext cx="187325" cy="136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30" name="AutoShape 41"/>
          <p:cNvCxnSpPr>
            <a:cxnSpLocks noChangeShapeType="1"/>
          </p:cNvCxnSpPr>
          <p:nvPr/>
        </p:nvCxnSpPr>
        <p:spPr bwMode="auto">
          <a:xfrm flipH="1">
            <a:off x="4728713" y="4429125"/>
            <a:ext cx="188913" cy="136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33" name="Text Box 44"/>
          <p:cNvSpPr txBox="1">
            <a:spLocks noChangeArrowheads="1"/>
          </p:cNvSpPr>
          <p:nvPr/>
        </p:nvSpPr>
        <p:spPr bwMode="auto">
          <a:xfrm>
            <a:off x="4693710" y="4498181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2336" name="Rectangle 12335"/>
          <p:cNvSpPr/>
          <p:nvPr/>
        </p:nvSpPr>
        <p:spPr>
          <a:xfrm>
            <a:off x="112856" y="4943294"/>
            <a:ext cx="64070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① </a:t>
            </a:r>
            <a:r>
              <a:rPr kumimoji="0" lang="en-US" altLang="ko-KR" sz="2800" b="1" i="1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Waiting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position (=Home position)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45720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② </a:t>
            </a:r>
            <a:r>
              <a:rPr lang="en-US" altLang="ko-KR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Takeout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position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45720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③ </a:t>
            </a:r>
            <a:r>
              <a:rPr lang="en-US" altLang="ko-KR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Up 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position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45720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④ </a:t>
            </a:r>
            <a:r>
              <a:rPr lang="en-US" altLang="ko-KR" sz="28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Calibri"/>
                <a:ea typeface="맑은 고딕" panose="020B0503020000020004" pitchFamily="50" charset="-127"/>
              </a:rPr>
              <a:t>Main Release 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position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4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353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Position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E05FD-D03B-470D-B17C-1B3F4B812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861" y="603828"/>
            <a:ext cx="4085878" cy="6234545"/>
          </a:xfrm>
          <a:prstGeom prst="rect">
            <a:avLst/>
          </a:prstGeom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43038507-3E5E-4B1E-AF56-EE314C2C7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2573" r="10205" b="11847"/>
          <a:stretch>
            <a:fillRect/>
          </a:stretch>
        </p:blipFill>
        <p:spPr bwMode="auto">
          <a:xfrm>
            <a:off x="7129616" y="1639202"/>
            <a:ext cx="2732088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68830D-BC66-46ED-8A91-293B6E8FA190}"/>
              </a:ext>
            </a:extLst>
          </p:cNvPr>
          <p:cNvSpPr txBox="1"/>
          <p:nvPr/>
        </p:nvSpPr>
        <p:spPr>
          <a:xfrm>
            <a:off x="5948483" y="4774217"/>
            <a:ext cx="53164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Position of </a:t>
            </a:r>
            <a:r>
              <a:rPr lang="en-US" altLang="ko-KR" sz="2000" b="1" dirty="0"/>
              <a:t>waiting for the mold opening</a:t>
            </a:r>
            <a:r>
              <a:rPr lang="en-US" altLang="ko-KR" sz="2000" dirty="0"/>
              <a:t>.</a:t>
            </a:r>
            <a:br>
              <a:rPr lang="en-US" altLang="ko-KR" sz="2000" dirty="0"/>
            </a:br>
            <a:br>
              <a:rPr lang="en-US" altLang="ko-KR" sz="2000" dirty="0"/>
            </a:br>
            <a:r>
              <a:rPr lang="en-US" altLang="ko-KR" sz="2000" dirty="0"/>
              <a:t>Robot moves to this position:</a:t>
            </a:r>
          </a:p>
          <a:p>
            <a:r>
              <a:rPr lang="en-US" altLang="ko-KR" sz="2000" dirty="0"/>
              <a:t>1. After referencing.</a:t>
            </a:r>
          </a:p>
          <a:p>
            <a:r>
              <a:rPr lang="en-US" altLang="ko-KR" sz="2000" dirty="0"/>
              <a:t>2. When homing button is pressed &amp; held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5830176" y="852661"/>
            <a:ext cx="58481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4400" b="1" dirty="0"/>
              <a:t>Waiting position</a:t>
            </a:r>
          </a:p>
          <a:p>
            <a:r>
              <a:rPr lang="en-US" altLang="ko-KR" sz="3200" b="1" dirty="0"/>
              <a:t>                             (= Home position)</a:t>
            </a:r>
          </a:p>
        </p:txBody>
      </p:sp>
    </p:spTree>
    <p:extLst>
      <p:ext uri="{BB962C8B-B14F-4D97-AF65-F5344CB8AC3E}">
        <p14:creationId xmlns:p14="http://schemas.microsoft.com/office/powerpoint/2010/main" val="4265332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Position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5830176" y="738361"/>
            <a:ext cx="58481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4400" b="1" dirty="0"/>
              <a:t>Takeout position</a:t>
            </a:r>
          </a:p>
          <a:p>
            <a:endParaRPr lang="en-US" altLang="ko-KR" sz="4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F794B-2A90-4E75-8069-62EFFAAD0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398" y="629228"/>
            <a:ext cx="4078803" cy="6234545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9E22E27-5BB8-4EA1-BF61-8AD68E97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7" t="21442" r="27303" b="12337"/>
          <a:stretch>
            <a:fillRect/>
          </a:stretch>
        </p:blipFill>
        <p:spPr bwMode="auto">
          <a:xfrm>
            <a:off x="6604727" y="1454366"/>
            <a:ext cx="3451501" cy="33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6">
            <a:extLst>
              <a:ext uri="{FF2B5EF4-FFF2-40B4-BE49-F238E27FC236}">
                <a16:creationId xmlns:a16="http://schemas.microsoft.com/office/drawing/2014/main" id="{3B62AA7B-B718-45E2-ADB0-DB747F0CC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817" y="3890258"/>
            <a:ext cx="165100" cy="133350"/>
          </a:xfrm>
          <a:prstGeom prst="rightArrow">
            <a:avLst>
              <a:gd name="adj1" fmla="val 50000"/>
              <a:gd name="adj2" fmla="val 30952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FBC3A9BA-7CF7-47AA-AFA4-DAC82608AE6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25405" y="3888670"/>
            <a:ext cx="261937" cy="122238"/>
          </a:xfrm>
          <a:prstGeom prst="rightArrow">
            <a:avLst>
              <a:gd name="adj1" fmla="val 50000"/>
              <a:gd name="adj2" fmla="val 53571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1" name="AutoShape 8">
            <a:extLst>
              <a:ext uri="{FF2B5EF4-FFF2-40B4-BE49-F238E27FC236}">
                <a16:creationId xmlns:a16="http://schemas.microsoft.com/office/drawing/2014/main" id="{F2023C0E-E3DE-4838-B136-3CE3982A76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669036" y="3471952"/>
            <a:ext cx="758825" cy="77787"/>
          </a:xfrm>
          <a:prstGeom prst="rightArrow">
            <a:avLst>
              <a:gd name="adj1" fmla="val 50000"/>
              <a:gd name="adj2" fmla="val 243879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3" name="AutoShape 9">
            <a:extLst>
              <a:ext uri="{FF2B5EF4-FFF2-40B4-BE49-F238E27FC236}">
                <a16:creationId xmlns:a16="http://schemas.microsoft.com/office/drawing/2014/main" id="{C14429C3-BBA6-44F4-8DA9-3491D905F8E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834136" y="3471952"/>
            <a:ext cx="758825" cy="77787"/>
          </a:xfrm>
          <a:prstGeom prst="rightArrow">
            <a:avLst>
              <a:gd name="adj1" fmla="val 50000"/>
              <a:gd name="adj2" fmla="val 243879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5995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212737"/>
            <a:ext cx="4260850" cy="510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>
            <a:off x="2377723" y="1675863"/>
            <a:ext cx="1534100" cy="442920"/>
          </a:xfrm>
          <a:prstGeom prst="straightConnector1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537571" y="1291107"/>
            <a:ext cx="3339994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맑은 고딕" pitchFamily="50" charset="-127"/>
                <a:cs typeface="굴림" pitchFamily="50" charset="-127"/>
              </a:rPr>
              <a:t>Main Screen button</a:t>
            </a:r>
            <a:endParaRPr kumimoji="1" lang="ko-KR" altLang="ko-KR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맑은 고딕" pitchFamily="50" charset="-127"/>
              <a:cs typeface="굴림" pitchFamily="50" charset="-127"/>
            </a:endParaRPr>
          </a:p>
        </p:txBody>
      </p:sp>
      <p:cxnSp>
        <p:nvCxnSpPr>
          <p:cNvPr id="1029" name="AutoShape 5"/>
          <p:cNvCxnSpPr>
            <a:cxnSpLocks noChangeShapeType="1"/>
          </p:cNvCxnSpPr>
          <p:nvPr/>
        </p:nvCxnSpPr>
        <p:spPr bwMode="auto">
          <a:xfrm>
            <a:off x="5889088" y="1063624"/>
            <a:ext cx="519113" cy="455613"/>
          </a:xfrm>
          <a:prstGeom prst="straightConnector1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932039" y="790573"/>
            <a:ext cx="4010080" cy="33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 latinLnBrk="1"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Emergency stop button</a:t>
            </a:r>
            <a:endParaRPr kumimoji="1" lang="ko-KR" altLang="ko-KR" sz="2400" dirty="0"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8994011" y="1291107"/>
            <a:ext cx="3568236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 latinLnBrk="1"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Touch screen</a:t>
            </a:r>
            <a:endParaRPr kumimoji="1" lang="ko-KR" altLang="ko-KR" sz="2400" dirty="0">
              <a:ea typeface="맑은 고딕" pitchFamily="50" charset="-127"/>
              <a:cs typeface="굴림" pitchFamily="50" charset="-127"/>
            </a:endParaRPr>
          </a:p>
        </p:txBody>
      </p:sp>
      <p:cxnSp>
        <p:nvCxnSpPr>
          <p:cNvPr id="1032" name="AutoShape 8"/>
          <p:cNvCxnSpPr>
            <a:cxnSpLocks noChangeShapeType="1"/>
            <a:stCxn id="25" idx="1"/>
          </p:cNvCxnSpPr>
          <p:nvPr/>
        </p:nvCxnSpPr>
        <p:spPr bwMode="auto">
          <a:xfrm flipH="1">
            <a:off x="6589185" y="1445095"/>
            <a:ext cx="2404826" cy="1139620"/>
          </a:xfrm>
          <a:prstGeom prst="straightConnector1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8311188" y="2528670"/>
            <a:ext cx="3697058" cy="35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fontAlgn="base" latinLnBrk="1"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</a:rPr>
              <a:t>Power and Error Indicator</a:t>
            </a:r>
            <a:endParaRPr kumimoji="1" lang="ko-KR" altLang="ko-KR" sz="2400" dirty="0">
              <a:ea typeface="맑은 고딕" pitchFamily="50" charset="-127"/>
            </a:endParaRPr>
          </a:p>
        </p:txBody>
      </p:sp>
      <p:sp>
        <p:nvSpPr>
          <p:cNvPr id="28" name="Oval 11"/>
          <p:cNvSpPr>
            <a:spLocks noChangeArrowheads="1"/>
          </p:cNvSpPr>
          <p:nvPr/>
        </p:nvSpPr>
        <p:spPr bwMode="auto">
          <a:xfrm>
            <a:off x="6952520" y="2286668"/>
            <a:ext cx="395701" cy="38225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/>
          </a:p>
        </p:txBody>
      </p:sp>
      <p:sp>
        <p:nvSpPr>
          <p:cNvPr id="26" name="AutoShape 9"/>
          <p:cNvSpPr>
            <a:spLocks noChangeShapeType="1"/>
          </p:cNvSpPr>
          <p:nvPr/>
        </p:nvSpPr>
        <p:spPr bwMode="auto">
          <a:xfrm flipH="1" flipV="1">
            <a:off x="7355831" y="2541288"/>
            <a:ext cx="955355" cy="227470"/>
          </a:xfrm>
          <a:prstGeom prst="straightConnector1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8653650" y="4363913"/>
            <a:ext cx="3048912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 latinLnBrk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Axis operation </a:t>
            </a:r>
          </a:p>
          <a:p>
            <a:pPr fontAlgn="base" latinLnBrk="1">
              <a:lnSpc>
                <a:spcPct val="80000"/>
              </a:lnSpc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Jog buttons</a:t>
            </a:r>
            <a:endParaRPr kumimoji="1" lang="ko-KR" altLang="ko-KR" sz="2400" dirty="0">
              <a:ea typeface="맑은 고딕" pitchFamily="50" charset="-127"/>
              <a:cs typeface="굴림" pitchFamily="50" charset="-127"/>
            </a:endParaRPr>
          </a:p>
        </p:txBody>
      </p:sp>
      <p:cxnSp>
        <p:nvCxnSpPr>
          <p:cNvPr id="1037" name="AutoShape 13"/>
          <p:cNvCxnSpPr>
            <a:cxnSpLocks noChangeShapeType="1"/>
            <a:stCxn id="29" idx="1"/>
          </p:cNvCxnSpPr>
          <p:nvPr/>
        </p:nvCxnSpPr>
        <p:spPr bwMode="auto">
          <a:xfrm flipH="1" flipV="1">
            <a:off x="7348222" y="3886889"/>
            <a:ext cx="1305428" cy="663556"/>
          </a:xfrm>
          <a:prstGeom prst="straightConnector1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6857546" y="2720859"/>
            <a:ext cx="697278" cy="13176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/>
          </a:p>
        </p:txBody>
      </p:sp>
      <p:pic>
        <p:nvPicPr>
          <p:cNvPr id="41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2193A1-939F-4297-B0FC-03868AEA93F5}"/>
              </a:ext>
            </a:extLst>
          </p:cNvPr>
          <p:cNvSpPr txBox="1"/>
          <p:nvPr/>
        </p:nvSpPr>
        <p:spPr>
          <a:xfrm>
            <a:off x="4969794" y="107616"/>
            <a:ext cx="238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Teaching Pendant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33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Position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5830176" y="719311"/>
            <a:ext cx="5848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4400" b="1" dirty="0"/>
              <a:t>Up position</a:t>
            </a:r>
          </a:p>
          <a:p>
            <a:endParaRPr lang="en-US" altLang="ko-KR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A52D6E-6B14-45A0-BF4A-6771AFD88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794" y="616528"/>
            <a:ext cx="4126610" cy="623454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53EF5597-77BD-458F-B020-0EB322775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7" t="5992" r="23891" b="15666"/>
          <a:stretch>
            <a:fillRect/>
          </a:stretch>
        </p:blipFill>
        <p:spPr bwMode="auto">
          <a:xfrm>
            <a:off x="6915598" y="1645306"/>
            <a:ext cx="3045317" cy="327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3">
            <a:extLst>
              <a:ext uri="{FF2B5EF4-FFF2-40B4-BE49-F238E27FC236}">
                <a16:creationId xmlns:a16="http://schemas.microsoft.com/office/drawing/2014/main" id="{07A33553-6C7D-4855-A681-A44115A7848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285424" y="4284322"/>
            <a:ext cx="165100" cy="133350"/>
          </a:xfrm>
          <a:prstGeom prst="rightArrow">
            <a:avLst>
              <a:gd name="adj1" fmla="val 50000"/>
              <a:gd name="adj2" fmla="val 30952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" name="AutoShape 4">
            <a:extLst>
              <a:ext uri="{FF2B5EF4-FFF2-40B4-BE49-F238E27FC236}">
                <a16:creationId xmlns:a16="http://schemas.microsoft.com/office/drawing/2014/main" id="{B92CABF1-5A29-4686-A7BE-BD77E080C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412" y="4274797"/>
            <a:ext cx="261937" cy="123825"/>
          </a:xfrm>
          <a:prstGeom prst="rightArrow">
            <a:avLst>
              <a:gd name="adj1" fmla="val 50000"/>
              <a:gd name="adj2" fmla="val 52885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" name="AutoShape 5">
            <a:extLst>
              <a:ext uri="{FF2B5EF4-FFF2-40B4-BE49-F238E27FC236}">
                <a16:creationId xmlns:a16="http://schemas.microsoft.com/office/drawing/2014/main" id="{CD85B975-D5FA-4101-85A3-08B0AA8D2B1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603593" y="3767591"/>
            <a:ext cx="920750" cy="112712"/>
          </a:xfrm>
          <a:prstGeom prst="rightArrow">
            <a:avLst>
              <a:gd name="adj1" fmla="val 50000"/>
              <a:gd name="adj2" fmla="val 204226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6" name="AutoShape 6">
            <a:extLst>
              <a:ext uri="{FF2B5EF4-FFF2-40B4-BE49-F238E27FC236}">
                <a16:creationId xmlns:a16="http://schemas.microsoft.com/office/drawing/2014/main" id="{BB55B5EA-1113-45AE-A578-76CCB45CFEE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815524" y="3717585"/>
            <a:ext cx="993775" cy="120650"/>
          </a:xfrm>
          <a:prstGeom prst="rightArrow">
            <a:avLst>
              <a:gd name="adj1" fmla="val 50000"/>
              <a:gd name="adj2" fmla="val 205921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id="{B4B0A529-04A7-4C99-9F8F-52833E70C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0135" y="3104571"/>
            <a:ext cx="627063" cy="314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45357BDD-A5A1-447A-8BD5-89D05830F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260" y="2945821"/>
            <a:ext cx="9001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맑은 고딕" pitchFamily="50" charset="-127"/>
                <a:cs typeface="굴림" pitchFamily="50" charset="-127"/>
              </a:rPr>
              <a:t>Up position</a:t>
            </a:r>
            <a:endParaRPr kumimoji="1" lang="ko-KR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ECB1434F-54AB-45D3-B37A-9D9BFDE8B0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20135" y="3104571"/>
            <a:ext cx="992188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7EA5E5-0232-42B3-8167-42716EC75810}"/>
              </a:ext>
            </a:extLst>
          </p:cNvPr>
          <p:cNvSpPr txBox="1"/>
          <p:nvPr/>
        </p:nvSpPr>
        <p:spPr>
          <a:xfrm>
            <a:off x="5855659" y="5130699"/>
            <a:ext cx="615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Position of moving up after taking out.</a:t>
            </a:r>
          </a:p>
          <a:p>
            <a:r>
              <a:rPr lang="en-US" altLang="ko-KR" dirty="0">
                <a:solidFill>
                  <a:srgbClr val="FF0000"/>
                </a:solidFill>
              </a:rPr>
              <a:t>Check “Vacuum Confirmation” at this position.</a:t>
            </a:r>
          </a:p>
        </p:txBody>
      </p:sp>
    </p:spTree>
    <p:extLst>
      <p:ext uri="{BB962C8B-B14F-4D97-AF65-F5344CB8AC3E}">
        <p14:creationId xmlns:p14="http://schemas.microsoft.com/office/powerpoint/2010/main" val="640712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Position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5830176" y="738361"/>
            <a:ext cx="5848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4400" b="1" dirty="0"/>
              <a:t>Main Release position</a:t>
            </a:r>
          </a:p>
          <a:p>
            <a:endParaRPr lang="en-US" altLang="ko-KR" sz="2800" dirty="0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F7F6CB15-F5A0-49F8-B73C-80576853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2" t="21053" r="30605" b="21053"/>
          <a:stretch>
            <a:fillRect/>
          </a:stretch>
        </p:blipFill>
        <p:spPr bwMode="auto">
          <a:xfrm>
            <a:off x="6633366" y="1291528"/>
            <a:ext cx="2281238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906C1BCD-2F71-4666-9101-BE24B55B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174" y="3348397"/>
            <a:ext cx="487362" cy="114300"/>
          </a:xfrm>
          <a:prstGeom prst="rightArrow">
            <a:avLst>
              <a:gd name="adj1" fmla="val 50000"/>
              <a:gd name="adj2" fmla="val 106597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CA57B231-38E9-41BF-9373-0CFBD8CB791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65286" y="3918310"/>
            <a:ext cx="863600" cy="114300"/>
          </a:xfrm>
          <a:prstGeom prst="rightArrow">
            <a:avLst>
              <a:gd name="adj1" fmla="val 50000"/>
              <a:gd name="adj2" fmla="val 188889"/>
            </a:avLst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3D7D9A4F-8A85-406E-9592-DBDCF59C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075" y="3176947"/>
            <a:ext cx="11493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맑은 고딕" pitchFamily="50" charset="-127"/>
                <a:cs typeface="굴림" pitchFamily="50" charset="-127"/>
              </a:rPr>
              <a:t>Release position</a:t>
            </a:r>
            <a:endParaRPr kumimoji="1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1" name="Line 7">
            <a:extLst>
              <a:ext uri="{FF2B5EF4-FFF2-40B4-BE49-F238E27FC236}">
                <a16:creationId xmlns:a16="http://schemas.microsoft.com/office/drawing/2014/main" id="{82B3F85A-A67E-49CD-A345-B6F612912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1238" y="3607160"/>
            <a:ext cx="693737" cy="606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2" name="Line 8">
            <a:extLst>
              <a:ext uri="{FF2B5EF4-FFF2-40B4-BE49-F238E27FC236}">
                <a16:creationId xmlns:a16="http://schemas.microsoft.com/office/drawing/2014/main" id="{36632221-B459-4FB6-B6E1-81454B4A30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85363" y="4460000"/>
            <a:ext cx="6842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0987F2CA-E295-4DD8-95C7-3335CDC9D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975" y="4306013"/>
            <a:ext cx="787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1100" dirty="0">
                <a:ea typeface="맑은 고딕" pitchFamily="50" charset="-127"/>
                <a:cs typeface="굴림" pitchFamily="50" charset="-127"/>
              </a:rPr>
              <a:t>Product</a:t>
            </a:r>
            <a:endParaRPr kumimoji="1" lang="ko-KR" altLang="ko-KR" sz="1100" dirty="0"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82AE7809-75EA-44DF-BD7B-15EA22AFA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525" y="4790553"/>
            <a:ext cx="8001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맑은 고딕" pitchFamily="50" charset="-127"/>
                <a:cs typeface="굴림" pitchFamily="50" charset="-127"/>
              </a:rPr>
              <a:t>Conveyor</a:t>
            </a:r>
            <a:endParaRPr kumimoji="1" lang="ko-KR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F7FF0D-3300-4C41-BC25-1422356C576B}"/>
              </a:ext>
            </a:extLst>
          </p:cNvPr>
          <p:cNvSpPr txBox="1"/>
          <p:nvPr/>
        </p:nvSpPr>
        <p:spPr>
          <a:xfrm>
            <a:off x="5982907" y="5497880"/>
            <a:ext cx="602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Position of releasing the product. (vacuum, chuck, or gripper)</a:t>
            </a:r>
          </a:p>
          <a:p>
            <a:endParaRPr lang="en-US" altLang="ko-KR" dirty="0"/>
          </a:p>
          <a:p>
            <a:r>
              <a:rPr lang="en-US" altLang="ko-KR" dirty="0">
                <a:solidFill>
                  <a:srgbClr val="FF0000"/>
                </a:solidFill>
              </a:rPr>
              <a:t>If stacking or palletizing, </a:t>
            </a:r>
            <a:br>
              <a:rPr lang="en-US" altLang="ko-KR" dirty="0">
                <a:solidFill>
                  <a:srgbClr val="FF0000"/>
                </a:solidFill>
              </a:rPr>
            </a:br>
            <a:r>
              <a:rPr lang="en-US" altLang="ko-KR" dirty="0">
                <a:solidFill>
                  <a:srgbClr val="FF0000"/>
                </a:solidFill>
              </a:rPr>
              <a:t>this position will be the 1st releasing position.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0984C-AA7B-4EB1-B78E-E9A2788B83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828" y="616528"/>
            <a:ext cx="4119744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47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Position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38986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5648604" y="913276"/>
            <a:ext cx="6432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/>
              <a:t>The easiest teaching sequence of Four(4) basic positions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B28975-C7EF-42F8-875C-529F9096A2E7}"/>
              </a:ext>
            </a:extLst>
          </p:cNvPr>
          <p:cNvSpPr txBox="1"/>
          <p:nvPr/>
        </p:nvSpPr>
        <p:spPr>
          <a:xfrm>
            <a:off x="5915244" y="2319978"/>
            <a:ext cx="584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Teach </a:t>
            </a:r>
            <a:r>
              <a:rPr lang="en-US" altLang="ko-KR" sz="3600" cap="all" dirty="0">
                <a:highlight>
                  <a:srgbClr val="FFFF00"/>
                </a:highlight>
              </a:rPr>
              <a:t>Takeout</a:t>
            </a:r>
            <a:r>
              <a:rPr lang="ko-KR" altLang="en-US" sz="3600" dirty="0"/>
              <a:t> </a:t>
            </a:r>
            <a:r>
              <a:rPr lang="en-US" altLang="ko-KR" sz="3600" dirty="0"/>
              <a:t>position first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7AF5F7-B394-45D8-8A62-250BA50AD0E5}"/>
              </a:ext>
            </a:extLst>
          </p:cNvPr>
          <p:cNvSpPr txBox="1"/>
          <p:nvPr/>
        </p:nvSpPr>
        <p:spPr>
          <a:xfrm>
            <a:off x="5915244" y="3506747"/>
            <a:ext cx="584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Teach </a:t>
            </a:r>
            <a:r>
              <a:rPr lang="en-US" altLang="ko-KR" sz="3600" cap="all" dirty="0">
                <a:highlight>
                  <a:srgbClr val="FFFF00"/>
                </a:highlight>
              </a:rPr>
              <a:t>Up &amp; Waiting</a:t>
            </a:r>
            <a:r>
              <a:rPr lang="en-US" altLang="ko-KR" sz="3600" cap="all" dirty="0">
                <a:highlight>
                  <a:srgbClr val="FFFFFF"/>
                </a:highlight>
              </a:rPr>
              <a:t> </a:t>
            </a:r>
            <a:r>
              <a:rPr lang="en-US" altLang="ko-KR" sz="3600" dirty="0"/>
              <a:t>position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32A70C-8617-444A-B43E-F0D3181EBCF0}"/>
              </a:ext>
            </a:extLst>
          </p:cNvPr>
          <p:cNvSpPr txBox="1"/>
          <p:nvPr/>
        </p:nvSpPr>
        <p:spPr>
          <a:xfrm>
            <a:off x="5915244" y="4656532"/>
            <a:ext cx="584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Teach </a:t>
            </a:r>
            <a:r>
              <a:rPr lang="en-US" altLang="ko-KR" sz="3600" cap="all" dirty="0">
                <a:highlight>
                  <a:srgbClr val="FFFF00"/>
                </a:highlight>
              </a:rPr>
              <a:t>Main Release</a:t>
            </a:r>
            <a:r>
              <a:rPr lang="en-US" altLang="ko-KR" sz="3600" dirty="0"/>
              <a:t> position 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DBCA3AA7-3BEF-4915-A3A7-45A6DF398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583689" y="900630"/>
            <a:ext cx="4379913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AutoShape 18">
            <a:extLst>
              <a:ext uri="{FF2B5EF4-FFF2-40B4-BE49-F238E27FC236}">
                <a16:creationId xmlns:a16="http://schemas.microsoft.com/office/drawing/2014/main" id="{8C979A8B-381F-4FB5-B0EB-06C147C105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86970" y="3648593"/>
            <a:ext cx="4763" cy="781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21">
            <a:extLst>
              <a:ext uri="{FF2B5EF4-FFF2-40B4-BE49-F238E27FC236}">
                <a16:creationId xmlns:a16="http://schemas.microsoft.com/office/drawing/2014/main" id="{86891381-33C7-435D-9ADB-23ECCA7FC4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96508" y="3470793"/>
            <a:ext cx="3175" cy="9810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2">
            <a:extLst>
              <a:ext uri="{FF2B5EF4-FFF2-40B4-BE49-F238E27FC236}">
                <a16:creationId xmlns:a16="http://schemas.microsoft.com/office/drawing/2014/main" id="{62089A55-BAD0-45DD-9674-CB7479A197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25083" y="3493018"/>
            <a:ext cx="2594768" cy="10271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3">
            <a:extLst>
              <a:ext uri="{FF2B5EF4-FFF2-40B4-BE49-F238E27FC236}">
                <a16:creationId xmlns:a16="http://schemas.microsoft.com/office/drawing/2014/main" id="{79E3632B-7374-4314-A33A-82D3F01EBD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79383" y="4588393"/>
            <a:ext cx="0" cy="1184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ext Box 37">
            <a:extLst>
              <a:ext uri="{FF2B5EF4-FFF2-40B4-BE49-F238E27FC236}">
                <a16:creationId xmlns:a16="http://schemas.microsoft.com/office/drawing/2014/main" id="{A8D17A12-A333-4339-B603-78602033D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349" y="3000258"/>
            <a:ext cx="927277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4" name="Text Box 38">
            <a:extLst>
              <a:ext uri="{FF2B5EF4-FFF2-40B4-BE49-F238E27FC236}">
                <a16:creationId xmlns:a16="http://schemas.microsoft.com/office/drawing/2014/main" id="{667B9C3E-AFB7-4A96-BD95-3259B4A1D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852" y="4604268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5" name="Text Box 39">
            <a:extLst>
              <a:ext uri="{FF2B5EF4-FFF2-40B4-BE49-F238E27FC236}">
                <a16:creationId xmlns:a16="http://schemas.microsoft.com/office/drawing/2014/main" id="{E9E94BAD-4CCF-4549-90CA-52FCC1FD8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653" y="5425535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56" name="AutoShape 40">
            <a:extLst>
              <a:ext uri="{FF2B5EF4-FFF2-40B4-BE49-F238E27FC236}">
                <a16:creationId xmlns:a16="http://schemas.microsoft.com/office/drawing/2014/main" id="{8FC1C40F-C3C9-4C80-A76F-4D5C8418B5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96021" y="4435993"/>
            <a:ext cx="187325" cy="136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41">
            <a:extLst>
              <a:ext uri="{FF2B5EF4-FFF2-40B4-BE49-F238E27FC236}">
                <a16:creationId xmlns:a16="http://schemas.microsoft.com/office/drawing/2014/main" id="{10CEA80F-349A-4F20-95D3-D3632E39A7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03971" y="4451868"/>
            <a:ext cx="188913" cy="136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 Box 44">
            <a:extLst>
              <a:ext uri="{FF2B5EF4-FFF2-40B4-BE49-F238E27FC236}">
                <a16:creationId xmlns:a16="http://schemas.microsoft.com/office/drawing/2014/main" id="{F0827CE8-B1E9-4917-AFF5-2C34320CE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306" y="3007225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3F6A5259-1752-4CCD-940F-39D23E216297}"/>
              </a:ext>
            </a:extLst>
          </p:cNvPr>
          <p:cNvSpPr/>
          <p:nvPr/>
        </p:nvSpPr>
        <p:spPr>
          <a:xfrm>
            <a:off x="6485406" y="3145338"/>
            <a:ext cx="213293" cy="304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row: Down 60">
            <a:extLst>
              <a:ext uri="{FF2B5EF4-FFF2-40B4-BE49-F238E27FC236}">
                <a16:creationId xmlns:a16="http://schemas.microsoft.com/office/drawing/2014/main" id="{6DE0632E-67A0-4654-B9FF-285B68F55DCC}"/>
              </a:ext>
            </a:extLst>
          </p:cNvPr>
          <p:cNvSpPr/>
          <p:nvPr/>
        </p:nvSpPr>
        <p:spPr>
          <a:xfrm>
            <a:off x="6485406" y="4334796"/>
            <a:ext cx="213293" cy="304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7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2" grpId="0" animBg="1"/>
      <p:bldP spid="6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25779B-EED6-BB79-B506-CBBE13453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6"/>
          <a:stretch/>
        </p:blipFill>
        <p:spPr>
          <a:xfrm>
            <a:off x="10473057" y="1633676"/>
            <a:ext cx="989384" cy="16108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Menu - Position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6ECE5-AF82-4324-864C-F69A61E26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5" y="644435"/>
            <a:ext cx="4087776" cy="6234545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521114" y="613737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AutoShape 18">
            <a:extLst>
              <a:ext uri="{FF2B5EF4-FFF2-40B4-BE49-F238E27FC236}">
                <a16:creationId xmlns:a16="http://schemas.microsoft.com/office/drawing/2014/main" id="{16638F36-0E4A-4059-84B6-6A9D236D4C4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75166" y="3695378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21">
            <a:extLst>
              <a:ext uri="{FF2B5EF4-FFF2-40B4-BE49-F238E27FC236}">
                <a16:creationId xmlns:a16="http://schemas.microsoft.com/office/drawing/2014/main" id="{07C4C52D-69FD-481F-88BB-BDEC324ABE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7851" y="3517578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22">
            <a:extLst>
              <a:ext uri="{FF2B5EF4-FFF2-40B4-BE49-F238E27FC236}">
                <a16:creationId xmlns:a16="http://schemas.microsoft.com/office/drawing/2014/main" id="{926ED188-05A6-4A88-BAAB-92E890D7DD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53557" y="3337764"/>
            <a:ext cx="3672503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23">
            <a:extLst>
              <a:ext uri="{FF2B5EF4-FFF2-40B4-BE49-F238E27FC236}">
                <a16:creationId xmlns:a16="http://schemas.microsoft.com/office/drawing/2014/main" id="{B78777A9-EECB-4FA9-837F-EB74A22586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80232" y="5100313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>
            <a:extLst>
              <a:ext uri="{FF2B5EF4-FFF2-40B4-BE49-F238E27FC236}">
                <a16:creationId xmlns:a16="http://schemas.microsoft.com/office/drawing/2014/main" id="{571E17D8-6B69-490A-B342-C1C6880069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75457" y="5043163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Arc 26">
            <a:extLst>
              <a:ext uri="{FF2B5EF4-FFF2-40B4-BE49-F238E27FC236}">
                <a16:creationId xmlns:a16="http://schemas.microsoft.com/office/drawing/2014/main" id="{8F89196C-7BC4-407D-9D7F-50AC8004A367}"/>
              </a:ext>
            </a:extLst>
          </p:cNvPr>
          <p:cNvSpPr>
            <a:spLocks/>
          </p:cNvSpPr>
          <p:nvPr/>
        </p:nvSpPr>
        <p:spPr bwMode="auto">
          <a:xfrm>
            <a:off x="9365919" y="4811388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Arc 27">
            <a:extLst>
              <a:ext uri="{FF2B5EF4-FFF2-40B4-BE49-F238E27FC236}">
                <a16:creationId xmlns:a16="http://schemas.microsoft.com/office/drawing/2014/main" id="{59C0E83B-B5A2-4207-A024-6573F9328FDD}"/>
              </a:ext>
            </a:extLst>
          </p:cNvPr>
          <p:cNvSpPr>
            <a:spLocks/>
          </p:cNvSpPr>
          <p:nvPr/>
        </p:nvSpPr>
        <p:spPr bwMode="auto">
          <a:xfrm>
            <a:off x="9365919" y="4682801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7" name="AutoShape 36">
            <a:extLst>
              <a:ext uri="{FF2B5EF4-FFF2-40B4-BE49-F238E27FC236}">
                <a16:creationId xmlns:a16="http://schemas.microsoft.com/office/drawing/2014/main" id="{E18AE70F-C116-407E-A761-F7EF867DF0F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4625761" y="5547547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8" name="Text Box 37">
            <a:extLst>
              <a:ext uri="{FF2B5EF4-FFF2-40B4-BE49-F238E27FC236}">
                <a16:creationId xmlns:a16="http://schemas.microsoft.com/office/drawing/2014/main" id="{CAB19196-CBF7-41EA-99E8-B9B3E4276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93" y="3047044"/>
            <a:ext cx="360496" cy="4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9" name="Text Box 38">
            <a:extLst>
              <a:ext uri="{FF2B5EF4-FFF2-40B4-BE49-F238E27FC236}">
                <a16:creationId xmlns:a16="http://schemas.microsoft.com/office/drawing/2014/main" id="{6753E1B8-08FF-46AA-97F3-A56B026F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435" y="3287031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0" name="Text Box 39">
            <a:extLst>
              <a:ext uri="{FF2B5EF4-FFF2-40B4-BE49-F238E27FC236}">
                <a16:creationId xmlns:a16="http://schemas.microsoft.com/office/drawing/2014/main" id="{635D3CA3-DEC0-4AB7-8CD8-9E936C24C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087" y="5989313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51" name="AutoShape 40">
            <a:extLst>
              <a:ext uri="{FF2B5EF4-FFF2-40B4-BE49-F238E27FC236}">
                <a16:creationId xmlns:a16="http://schemas.microsoft.com/office/drawing/2014/main" id="{A772BF73-8B4D-4732-86C1-AC8796EE06D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07345" y="5100313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41">
            <a:extLst>
              <a:ext uri="{FF2B5EF4-FFF2-40B4-BE49-F238E27FC236}">
                <a16:creationId xmlns:a16="http://schemas.microsoft.com/office/drawing/2014/main" id="{DA8F4C02-B49A-44B6-9D69-5926DCB6B79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05078" y="5161791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ext Box 44">
            <a:extLst>
              <a:ext uri="{FF2B5EF4-FFF2-40B4-BE49-F238E27FC236}">
                <a16:creationId xmlns:a16="http://schemas.microsoft.com/office/drawing/2014/main" id="{E9D987B8-1F45-4262-90C8-9BFB3FFE4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29" y="5391972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1EB0EBC-714E-4A56-8920-3FE4CC884D05}"/>
              </a:ext>
            </a:extLst>
          </p:cNvPr>
          <p:cNvSpPr/>
          <p:nvPr/>
        </p:nvSpPr>
        <p:spPr>
          <a:xfrm>
            <a:off x="7249561" y="3666742"/>
            <a:ext cx="5823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(Use Main Gripper for Sprue picking)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EEC6D89-5D3E-4F55-AA5A-DB06D3761C15}"/>
              </a:ext>
            </a:extLst>
          </p:cNvPr>
          <p:cNvSpPr/>
          <p:nvPr/>
        </p:nvSpPr>
        <p:spPr>
          <a:xfrm>
            <a:off x="7835003" y="4077454"/>
            <a:ext cx="222286" cy="2083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FD03534-684D-49CA-B2B4-6D11319C02BB}"/>
              </a:ext>
            </a:extLst>
          </p:cNvPr>
          <p:cNvSpPr/>
          <p:nvPr/>
        </p:nvSpPr>
        <p:spPr>
          <a:xfrm>
            <a:off x="5982649" y="3256171"/>
            <a:ext cx="70460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0" lvl="1" indent="-45720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Separate Sprue runner and part(s) 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26" name="Picture 2" descr="Small Multifunctional Metal Scrap E Waste Industrial Home Shredding Machine  For Waste Processing Recycling - Buy All Purpose Metal Wood Tree Glass Plastic  Waste Recycling Grinder Shredder Machine,Recycle Shred Rubber Leather Tire">
            <a:extLst>
              <a:ext uri="{FF2B5EF4-FFF2-40B4-BE49-F238E27FC236}">
                <a16:creationId xmlns:a16="http://schemas.microsoft.com/office/drawing/2014/main" id="{0ED7407F-FD9D-4EC7-9AEC-445BED1D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47" y="4485675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263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Menu - Position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7046312" y="635914"/>
            <a:ext cx="584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Reject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18A6A-6EF1-426B-8E7B-AC0F5495A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39" y="603828"/>
            <a:ext cx="4095040" cy="623454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D15A999-DB62-41B3-9B91-0B5E006955B6}"/>
              </a:ext>
            </a:extLst>
          </p:cNvPr>
          <p:cNvSpPr txBox="1"/>
          <p:nvPr/>
        </p:nvSpPr>
        <p:spPr>
          <a:xfrm>
            <a:off x="5895185" y="2821931"/>
            <a:ext cx="678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Position of releasing the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rejected product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or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the initial products.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07B6E2A9-6721-4725-A5B1-68091D16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521114" y="613737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AutoShape 18">
            <a:extLst>
              <a:ext uri="{FF2B5EF4-FFF2-40B4-BE49-F238E27FC236}">
                <a16:creationId xmlns:a16="http://schemas.microsoft.com/office/drawing/2014/main" id="{D68FB016-230F-4820-81A5-10FCB377339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75166" y="3695378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1">
            <a:extLst>
              <a:ext uri="{FF2B5EF4-FFF2-40B4-BE49-F238E27FC236}">
                <a16:creationId xmlns:a16="http://schemas.microsoft.com/office/drawing/2014/main" id="{B3CC506E-F8B0-4B7C-8B88-A96277B9D4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7851" y="3517578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2">
            <a:extLst>
              <a:ext uri="{FF2B5EF4-FFF2-40B4-BE49-F238E27FC236}">
                <a16:creationId xmlns:a16="http://schemas.microsoft.com/office/drawing/2014/main" id="{13949B72-5DD2-40E2-85BF-951A7ECFDE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53557" y="3261564"/>
            <a:ext cx="3672503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23">
            <a:extLst>
              <a:ext uri="{FF2B5EF4-FFF2-40B4-BE49-F238E27FC236}">
                <a16:creationId xmlns:a16="http://schemas.microsoft.com/office/drawing/2014/main" id="{2C31D2A8-341D-486F-B480-90FABAD99F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80232" y="5100313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25">
            <a:extLst>
              <a:ext uri="{FF2B5EF4-FFF2-40B4-BE49-F238E27FC236}">
                <a16:creationId xmlns:a16="http://schemas.microsoft.com/office/drawing/2014/main" id="{BC1A1C33-DCB8-453E-BC7C-BD2615C0B1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75457" y="5043163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Arc 26">
            <a:extLst>
              <a:ext uri="{FF2B5EF4-FFF2-40B4-BE49-F238E27FC236}">
                <a16:creationId xmlns:a16="http://schemas.microsoft.com/office/drawing/2014/main" id="{AF8C891B-013D-4E25-8F53-4C9955CC082D}"/>
              </a:ext>
            </a:extLst>
          </p:cNvPr>
          <p:cNvSpPr>
            <a:spLocks/>
          </p:cNvSpPr>
          <p:nvPr/>
        </p:nvSpPr>
        <p:spPr bwMode="auto">
          <a:xfrm>
            <a:off x="9365919" y="4811388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7" name="Arc 27">
            <a:extLst>
              <a:ext uri="{FF2B5EF4-FFF2-40B4-BE49-F238E27FC236}">
                <a16:creationId xmlns:a16="http://schemas.microsoft.com/office/drawing/2014/main" id="{2C9ADF5B-51DF-4CAC-B71A-9C6F30F17E7B}"/>
              </a:ext>
            </a:extLst>
          </p:cNvPr>
          <p:cNvSpPr>
            <a:spLocks/>
          </p:cNvSpPr>
          <p:nvPr/>
        </p:nvSpPr>
        <p:spPr bwMode="auto">
          <a:xfrm>
            <a:off x="9365919" y="4682801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58" name="AutoShape 28">
            <a:extLst>
              <a:ext uri="{FF2B5EF4-FFF2-40B4-BE49-F238E27FC236}">
                <a16:creationId xmlns:a16="http://schemas.microsoft.com/office/drawing/2014/main" id="{2E6E1175-B390-423D-822D-BE2E6AAADB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34188" y="3499756"/>
            <a:ext cx="3680636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AutoShape 36">
            <a:extLst>
              <a:ext uri="{FF2B5EF4-FFF2-40B4-BE49-F238E27FC236}">
                <a16:creationId xmlns:a16="http://schemas.microsoft.com/office/drawing/2014/main" id="{1E5DE1BF-F309-4748-B9EA-40F3E9CFC8D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4625761" y="5547547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0" name="Text Box 37">
            <a:extLst>
              <a:ext uri="{FF2B5EF4-FFF2-40B4-BE49-F238E27FC236}">
                <a16:creationId xmlns:a16="http://schemas.microsoft.com/office/drawing/2014/main" id="{588642A7-DA70-4D92-99EF-50F602D1E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93" y="3047044"/>
            <a:ext cx="360496" cy="4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1" name="Text Box 38">
            <a:extLst>
              <a:ext uri="{FF2B5EF4-FFF2-40B4-BE49-F238E27FC236}">
                <a16:creationId xmlns:a16="http://schemas.microsoft.com/office/drawing/2014/main" id="{C0A07DA6-EBFA-408C-B150-CF0A53D1B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435" y="3287031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2" name="Text Box 39">
            <a:extLst>
              <a:ext uri="{FF2B5EF4-FFF2-40B4-BE49-F238E27FC236}">
                <a16:creationId xmlns:a16="http://schemas.microsoft.com/office/drawing/2014/main" id="{197DE05C-434B-4791-8BC4-2593D70AA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087" y="5989313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63" name="AutoShape 40">
            <a:extLst>
              <a:ext uri="{FF2B5EF4-FFF2-40B4-BE49-F238E27FC236}">
                <a16:creationId xmlns:a16="http://schemas.microsoft.com/office/drawing/2014/main" id="{43B3BC5D-9AB7-4835-B4E7-C1249E2D410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07345" y="5100313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41">
            <a:extLst>
              <a:ext uri="{FF2B5EF4-FFF2-40B4-BE49-F238E27FC236}">
                <a16:creationId xmlns:a16="http://schemas.microsoft.com/office/drawing/2014/main" id="{DF569664-2B84-4586-AEA1-D37DA441530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05078" y="5161791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Text Box 44">
            <a:extLst>
              <a:ext uri="{FF2B5EF4-FFF2-40B4-BE49-F238E27FC236}">
                <a16:creationId xmlns:a16="http://schemas.microsoft.com/office/drawing/2014/main" id="{94E16ACE-D50A-4921-8B0D-ACB258DDF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29" y="5391972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7F63871-F869-4310-9C2A-D18AC16592E7}"/>
              </a:ext>
            </a:extLst>
          </p:cNvPr>
          <p:cNvSpPr/>
          <p:nvPr/>
        </p:nvSpPr>
        <p:spPr>
          <a:xfrm>
            <a:off x="10412357" y="5144977"/>
            <a:ext cx="2040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Reject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74" name="AutoShape 22">
            <a:extLst>
              <a:ext uri="{FF2B5EF4-FFF2-40B4-BE49-F238E27FC236}">
                <a16:creationId xmlns:a16="http://schemas.microsoft.com/office/drawing/2014/main" id="{DB233599-D7F4-4A2B-A984-CF046BEADF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23511" y="4717104"/>
            <a:ext cx="1241163" cy="499567"/>
          </a:xfrm>
          <a:prstGeom prst="straightConnector1">
            <a:avLst/>
          </a:prstGeom>
          <a:noFill/>
          <a:ln w="38100">
            <a:solidFill>
              <a:srgbClr val="000000"/>
            </a:solidFill>
            <a:prstDash val="sysDash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DFC41B0C-C007-4A8F-9E84-075B5E89EA8E}"/>
              </a:ext>
            </a:extLst>
          </p:cNvPr>
          <p:cNvSpPr/>
          <p:nvPr/>
        </p:nvSpPr>
        <p:spPr>
          <a:xfrm>
            <a:off x="10750628" y="5192417"/>
            <a:ext cx="138022" cy="1293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2" descr="Small Multifunctional Metal Scrap E Waste Industrial Home Shredding Machine  For Waste Processing Recycling - Buy All Purpose Metal Wood Tree Glass Plastic  Waste Recycling Grinder Shredder Machine,Recycle Shred Rubber Leather Tire">
            <a:extLst>
              <a:ext uri="{FF2B5EF4-FFF2-40B4-BE49-F238E27FC236}">
                <a16:creationId xmlns:a16="http://schemas.microsoft.com/office/drawing/2014/main" id="{FB8C2F04-67EB-492C-9D3B-E0B52C4D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404" y="5516061"/>
            <a:ext cx="1233471" cy="12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81927CF-601B-4050-AC0F-B01ABD72AC5A}"/>
              </a:ext>
            </a:extLst>
          </p:cNvPr>
          <p:cNvSpPr txBox="1"/>
          <p:nvPr/>
        </p:nvSpPr>
        <p:spPr>
          <a:xfrm>
            <a:off x="7848344" y="3158982"/>
            <a:ext cx="6782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(this position can be the same as “Sub-Release Position”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4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Menu - Position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7840629" y="1072997"/>
            <a:ext cx="584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Outside Wait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4D240E-671C-4C7A-BDB5-7F233EF6242B}"/>
              </a:ext>
            </a:extLst>
          </p:cNvPr>
          <p:cNvSpPr txBox="1"/>
          <p:nvPr/>
        </p:nvSpPr>
        <p:spPr>
          <a:xfrm>
            <a:off x="5448207" y="5711275"/>
            <a:ext cx="531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W</a:t>
            </a:r>
            <a:r>
              <a:rPr kumimoji="0" lang="en-US" altLang="ko-K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aiting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on the mold to be opened in </a:t>
            </a:r>
            <a:b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the outside of machine area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6EC92D9E-A554-499E-BF68-C3E92B44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9" t="12029" r="19032" b="9435"/>
          <a:stretch>
            <a:fillRect/>
          </a:stretch>
        </p:blipFill>
        <p:spPr bwMode="auto">
          <a:xfrm>
            <a:off x="8216378" y="2114705"/>
            <a:ext cx="2638958" cy="3077302"/>
          </a:xfrm>
          <a:prstGeom prst="rect">
            <a:avLst/>
          </a:prstGeom>
          <a:ln w="76200">
            <a:solidFill>
              <a:srgbClr val="00F429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03C159-D715-482C-AB48-85B008CEB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47" y="563040"/>
            <a:ext cx="4096987" cy="6234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6E174D-AE62-B8F7-49DD-CE8307F79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323" y="1978218"/>
            <a:ext cx="3039595" cy="3205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C88958-0DB8-0633-FC25-D6089541B76E}"/>
              </a:ext>
            </a:extLst>
          </p:cNvPr>
          <p:cNvSpPr txBox="1"/>
          <p:nvPr/>
        </p:nvSpPr>
        <p:spPr>
          <a:xfrm>
            <a:off x="4362780" y="1703168"/>
            <a:ext cx="5848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Normal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Wait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734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Menu - Position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7840629" y="1072997"/>
            <a:ext cx="584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Outside Wait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4D240E-671C-4C7A-BDB5-7F233EF6242B}"/>
              </a:ext>
            </a:extLst>
          </p:cNvPr>
          <p:cNvSpPr txBox="1"/>
          <p:nvPr/>
        </p:nvSpPr>
        <p:spPr>
          <a:xfrm>
            <a:off x="5448207" y="5711275"/>
            <a:ext cx="531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Position of waiting or the mold to be opened in </a:t>
            </a:r>
            <a:b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</a:b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a section outside the traversing mold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6EC92D9E-A554-499E-BF68-C3E92B44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9" t="12029" r="19032" b="9435"/>
          <a:stretch>
            <a:fillRect/>
          </a:stretch>
        </p:blipFill>
        <p:spPr bwMode="auto">
          <a:xfrm>
            <a:off x="8216378" y="2114705"/>
            <a:ext cx="2638958" cy="3077302"/>
          </a:xfrm>
          <a:prstGeom prst="rect">
            <a:avLst/>
          </a:prstGeom>
          <a:ln w="76200">
            <a:solidFill>
              <a:srgbClr val="00F429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03C159-D715-482C-AB48-85B008CEB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147" y="563040"/>
            <a:ext cx="4096987" cy="6234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6E174D-AE62-B8F7-49DD-CE8307F79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3323" y="1978218"/>
            <a:ext cx="3039595" cy="3205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C88958-0DB8-0633-FC25-D6089541B76E}"/>
              </a:ext>
            </a:extLst>
          </p:cNvPr>
          <p:cNvSpPr txBox="1"/>
          <p:nvPr/>
        </p:nvSpPr>
        <p:spPr>
          <a:xfrm>
            <a:off x="4362780" y="1703168"/>
            <a:ext cx="5848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ko-KR" sz="160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Normal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Wait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" name="Outside Wait">
            <a:hlinkClick r:id="" action="ppaction://media"/>
            <a:extLst>
              <a:ext uri="{FF2B5EF4-FFF2-40B4-BE49-F238E27FC236}">
                <a16:creationId xmlns:a16="http://schemas.microsoft.com/office/drawing/2014/main" id="{BF784222-7222-08B3-B72E-00727C052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38331" y="123478"/>
            <a:ext cx="4683580" cy="83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1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159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Menu - Position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7960026" y="816187"/>
            <a:ext cx="584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Outside Wait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068A2CD-F669-4149-A51C-D67CE0744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25" y="591128"/>
            <a:ext cx="4096987" cy="6234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75B528B-042D-4DB7-AE79-17173DD9B49D}"/>
              </a:ext>
            </a:extLst>
          </p:cNvPr>
          <p:cNvSpPr txBox="1"/>
          <p:nvPr/>
        </p:nvSpPr>
        <p:spPr>
          <a:xfrm>
            <a:off x="8369358" y="1241708"/>
            <a:ext cx="678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Pre-Waiting Position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80F32A8-57CA-4D26-9EA9-254A3A7D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424132" y="668888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AutoShape 18">
            <a:extLst>
              <a:ext uri="{FF2B5EF4-FFF2-40B4-BE49-F238E27FC236}">
                <a16:creationId xmlns:a16="http://schemas.microsoft.com/office/drawing/2014/main" id="{D2F1FF5D-7B66-4C3E-8141-17A602149A0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75166" y="3695378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21">
            <a:extLst>
              <a:ext uri="{FF2B5EF4-FFF2-40B4-BE49-F238E27FC236}">
                <a16:creationId xmlns:a16="http://schemas.microsoft.com/office/drawing/2014/main" id="{6129511D-9415-4134-ABCD-AA5138DCCD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7851" y="3517578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22">
            <a:extLst>
              <a:ext uri="{FF2B5EF4-FFF2-40B4-BE49-F238E27FC236}">
                <a16:creationId xmlns:a16="http://schemas.microsoft.com/office/drawing/2014/main" id="{76FA629A-B645-467B-BA6C-7141C57F65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53557" y="3261564"/>
            <a:ext cx="3672503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23">
            <a:extLst>
              <a:ext uri="{FF2B5EF4-FFF2-40B4-BE49-F238E27FC236}">
                <a16:creationId xmlns:a16="http://schemas.microsoft.com/office/drawing/2014/main" id="{C27BA661-E857-4216-93B2-C534BE82E9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80232" y="5100313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25">
            <a:extLst>
              <a:ext uri="{FF2B5EF4-FFF2-40B4-BE49-F238E27FC236}">
                <a16:creationId xmlns:a16="http://schemas.microsoft.com/office/drawing/2014/main" id="{E137E8FB-E840-4C77-95BF-51BD633848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475457" y="5043163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Arc 26">
            <a:extLst>
              <a:ext uri="{FF2B5EF4-FFF2-40B4-BE49-F238E27FC236}">
                <a16:creationId xmlns:a16="http://schemas.microsoft.com/office/drawing/2014/main" id="{65C3336D-3300-4D75-92D3-25125590354C}"/>
              </a:ext>
            </a:extLst>
          </p:cNvPr>
          <p:cNvSpPr>
            <a:spLocks/>
          </p:cNvSpPr>
          <p:nvPr/>
        </p:nvSpPr>
        <p:spPr bwMode="auto">
          <a:xfrm>
            <a:off x="9365919" y="4811388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8" name="Arc 27">
            <a:extLst>
              <a:ext uri="{FF2B5EF4-FFF2-40B4-BE49-F238E27FC236}">
                <a16:creationId xmlns:a16="http://schemas.microsoft.com/office/drawing/2014/main" id="{510ED1BB-3658-4E44-AE20-841CB429A6A3}"/>
              </a:ext>
            </a:extLst>
          </p:cNvPr>
          <p:cNvSpPr>
            <a:spLocks/>
          </p:cNvSpPr>
          <p:nvPr/>
        </p:nvSpPr>
        <p:spPr bwMode="auto">
          <a:xfrm>
            <a:off x="9365919" y="4682801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39" name="AutoShape 28">
            <a:extLst>
              <a:ext uri="{FF2B5EF4-FFF2-40B4-BE49-F238E27FC236}">
                <a16:creationId xmlns:a16="http://schemas.microsoft.com/office/drawing/2014/main" id="{2D4F26B9-B03D-45B7-845D-D0BF8E8EC75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34188" y="3499756"/>
            <a:ext cx="3680636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AutoShape 36">
            <a:extLst>
              <a:ext uri="{FF2B5EF4-FFF2-40B4-BE49-F238E27FC236}">
                <a16:creationId xmlns:a16="http://schemas.microsoft.com/office/drawing/2014/main" id="{087B46F8-A803-49FF-BF4D-87BCC2500D3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4625761" y="5547547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1" name="Text Box 37">
            <a:extLst>
              <a:ext uri="{FF2B5EF4-FFF2-40B4-BE49-F238E27FC236}">
                <a16:creationId xmlns:a16="http://schemas.microsoft.com/office/drawing/2014/main" id="{0B126FA4-5CC0-4E07-81B0-448FDEA6D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93" y="3047044"/>
            <a:ext cx="360496" cy="4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2" name="Text Box 38">
            <a:extLst>
              <a:ext uri="{FF2B5EF4-FFF2-40B4-BE49-F238E27FC236}">
                <a16:creationId xmlns:a16="http://schemas.microsoft.com/office/drawing/2014/main" id="{928A837C-740B-4EE6-8534-1701E3A1D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435" y="3287031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3" name="Text Box 39">
            <a:extLst>
              <a:ext uri="{FF2B5EF4-FFF2-40B4-BE49-F238E27FC236}">
                <a16:creationId xmlns:a16="http://schemas.microsoft.com/office/drawing/2014/main" id="{6F682992-C2B5-419D-942B-ECA80962E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087" y="5989313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44" name="AutoShape 40">
            <a:extLst>
              <a:ext uri="{FF2B5EF4-FFF2-40B4-BE49-F238E27FC236}">
                <a16:creationId xmlns:a16="http://schemas.microsoft.com/office/drawing/2014/main" id="{A278FF4E-10F1-4F11-9814-96891B5E3DE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07345" y="5100313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41">
            <a:extLst>
              <a:ext uri="{FF2B5EF4-FFF2-40B4-BE49-F238E27FC236}">
                <a16:creationId xmlns:a16="http://schemas.microsoft.com/office/drawing/2014/main" id="{D0D6E740-A42C-4650-AB47-9F478524F36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05078" y="5161791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 Box 44">
            <a:extLst>
              <a:ext uri="{FF2B5EF4-FFF2-40B4-BE49-F238E27FC236}">
                <a16:creationId xmlns:a16="http://schemas.microsoft.com/office/drawing/2014/main" id="{DCD45643-5F65-4DDD-9169-161A37185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29" y="5391972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FCA7A4A-2C88-41EF-A911-F1D8A19B1E1D}"/>
              </a:ext>
            </a:extLst>
          </p:cNvPr>
          <p:cNvSpPr/>
          <p:nvPr/>
        </p:nvSpPr>
        <p:spPr>
          <a:xfrm>
            <a:off x="7635096" y="4214770"/>
            <a:ext cx="183707" cy="172228"/>
          </a:xfrm>
          <a:prstGeom prst="ellipse">
            <a:avLst/>
          </a:prstGeom>
          <a:solidFill>
            <a:srgbClr val="00F4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053BF-47F4-B2CE-F6E1-9886B6948677}"/>
              </a:ext>
            </a:extLst>
          </p:cNvPr>
          <p:cNvSpPr txBox="1"/>
          <p:nvPr/>
        </p:nvSpPr>
        <p:spPr>
          <a:xfrm>
            <a:off x="9818030" y="2449779"/>
            <a:ext cx="19646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Outside Wait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|</a:t>
            </a:r>
          </a:p>
          <a:p>
            <a:pPr algn="ctr"/>
            <a:r>
              <a:rPr kumimoji="1" lang="en-US" altLang="ko-KR" sz="1600" dirty="0">
                <a:solidFill>
                  <a:prstClr val="black"/>
                </a:solidFill>
                <a:ea typeface="굴림" pitchFamily="50" charset="-127"/>
                <a:cs typeface="굴림" pitchFamily="50" charset="-127"/>
              </a:rPr>
              <a:t>①</a:t>
            </a:r>
            <a:r>
              <a:rPr kumimoji="1" lang="en-US" altLang="ko-KR" sz="1400" dirty="0">
                <a:solidFill>
                  <a:prstClr val="black"/>
                </a:solidFill>
                <a:ea typeface="굴림" pitchFamily="50" charset="-127"/>
                <a:cs typeface="굴림" pitchFamily="50" charset="-127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Wait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|</a:t>
            </a:r>
          </a:p>
          <a:p>
            <a:pPr lvl="0" algn="ctr"/>
            <a:r>
              <a:rPr kumimoji="1" lang="en-US" altLang="ko-KR" sz="1600" dirty="0">
                <a:solidFill>
                  <a:prstClr val="black"/>
                </a:solidFill>
                <a:ea typeface="굴림" pitchFamily="50" charset="-127"/>
                <a:cs typeface="굴림" pitchFamily="50" charset="-127"/>
              </a:rPr>
              <a:t>②</a:t>
            </a:r>
            <a:r>
              <a:rPr kumimoji="1" lang="en-US" altLang="ko-KR" sz="1400" dirty="0">
                <a:solidFill>
                  <a:prstClr val="black"/>
                </a:solidFill>
                <a:ea typeface="굴림" pitchFamily="50" charset="-127"/>
                <a:cs typeface="굴림" pitchFamily="50" charset="-127"/>
              </a:rPr>
              <a:t>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Takeout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|</a:t>
            </a:r>
          </a:p>
          <a:p>
            <a:pPr lvl="0" algn="ctr"/>
            <a:r>
              <a:rPr kumimoji="1" lang="en-US" altLang="ko-KR" sz="1600" dirty="0">
                <a:solidFill>
                  <a:prstClr val="black"/>
                </a:solidFill>
                <a:ea typeface="굴림" pitchFamily="50" charset="-127"/>
                <a:cs typeface="굴림" pitchFamily="50" charset="-127"/>
              </a:rPr>
              <a:t>③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|</a:t>
            </a:r>
          </a:p>
          <a:p>
            <a:pPr lvl="0" algn="ctr"/>
            <a:r>
              <a:rPr kumimoji="1" lang="en-US" altLang="ko-KR" sz="1600" dirty="0">
                <a:solidFill>
                  <a:prstClr val="black"/>
                </a:solidFill>
                <a:ea typeface="굴림" pitchFamily="50" charset="-127"/>
                <a:cs typeface="굴림" pitchFamily="50" charset="-127"/>
              </a:rPr>
              <a:t>④ 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Release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DD1656-8B01-3FAC-5501-73EB80C369C4}"/>
              </a:ext>
            </a:extLst>
          </p:cNvPr>
          <p:cNvCxnSpPr>
            <a:cxnSpLocks/>
          </p:cNvCxnSpPr>
          <p:nvPr/>
        </p:nvCxnSpPr>
        <p:spPr>
          <a:xfrm>
            <a:off x="11376586" y="4839098"/>
            <a:ext cx="276125" cy="785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32A943-E780-3F4A-F4A7-BFC609686317}"/>
              </a:ext>
            </a:extLst>
          </p:cNvPr>
          <p:cNvCxnSpPr>
            <a:cxnSpLocks/>
          </p:cNvCxnSpPr>
          <p:nvPr/>
        </p:nvCxnSpPr>
        <p:spPr>
          <a:xfrm>
            <a:off x="11652711" y="2629121"/>
            <a:ext cx="0" cy="22178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99FCCB-AA62-F36E-3D8D-9970E4F520D4}"/>
              </a:ext>
            </a:extLst>
          </p:cNvPr>
          <p:cNvCxnSpPr>
            <a:cxnSpLocks/>
          </p:cNvCxnSpPr>
          <p:nvPr/>
        </p:nvCxnSpPr>
        <p:spPr>
          <a:xfrm>
            <a:off x="11513132" y="2629121"/>
            <a:ext cx="139579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AEA7E6A-4995-DDD6-9D8E-E101CAB28084}"/>
              </a:ext>
            </a:extLst>
          </p:cNvPr>
          <p:cNvSpPr/>
          <p:nvPr/>
        </p:nvSpPr>
        <p:spPr>
          <a:xfrm>
            <a:off x="9964656" y="2543007"/>
            <a:ext cx="183707" cy="172228"/>
          </a:xfrm>
          <a:prstGeom prst="ellipse">
            <a:avLst/>
          </a:prstGeom>
          <a:solidFill>
            <a:srgbClr val="00F42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5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Parameter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94347-9C8B-476A-AEE8-C5AC9A598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029" y="591128"/>
            <a:ext cx="4106342" cy="6234545"/>
          </a:xfrm>
          <a:prstGeom prst="rect">
            <a:avLst/>
          </a:prstGeom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25431" y="5857059"/>
            <a:ext cx="864530" cy="959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5757345" y="2777477"/>
            <a:ext cx="6178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2800" dirty="0"/>
              <a:t>All the actions of the robot are set</a:t>
            </a:r>
          </a:p>
          <a:p>
            <a:pPr latinLnBrk="1"/>
            <a:r>
              <a:rPr lang="en-US" altLang="ko-KR" sz="2800" dirty="0"/>
              <a:t>in this screen.</a:t>
            </a:r>
            <a:br>
              <a:rPr lang="en-US" altLang="ko-KR" sz="2800" dirty="0"/>
            </a:br>
            <a:r>
              <a:rPr lang="en-US" altLang="ko-KR" sz="2800" dirty="0">
                <a:solidFill>
                  <a:srgbClr val="FF0000"/>
                </a:solidFill>
              </a:rPr>
              <a:t>Changes are allowed only in manual state</a:t>
            </a:r>
            <a:r>
              <a:rPr lang="en-US" altLang="ko-KR" sz="2800" dirty="0"/>
              <a:t>.</a:t>
            </a:r>
            <a:endParaRPr lang="ko-KR" altLang="ko-KR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E3244-9756-460E-A798-204FFEA24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5111" y="4222024"/>
            <a:ext cx="2147916" cy="149238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4A689BD-1914-4BE8-85BD-D1FEAD0A4641}"/>
              </a:ext>
            </a:extLst>
          </p:cNvPr>
          <p:cNvSpPr/>
          <p:nvPr/>
        </p:nvSpPr>
        <p:spPr>
          <a:xfrm>
            <a:off x="9658179" y="4673382"/>
            <a:ext cx="785920" cy="5723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AF6F961-05C7-422D-B160-3B97B27F2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668" y="4694299"/>
            <a:ext cx="683428" cy="50211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FBDDA8-471E-42D7-A761-D9413759AD2B}"/>
              </a:ext>
            </a:extLst>
          </p:cNvPr>
          <p:cNvCxnSpPr/>
          <p:nvPr/>
        </p:nvCxnSpPr>
        <p:spPr>
          <a:xfrm>
            <a:off x="8497668" y="4673382"/>
            <a:ext cx="817329" cy="5723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EE07B5-C1B5-4AC3-A443-91084A94E014}"/>
              </a:ext>
            </a:extLst>
          </p:cNvPr>
          <p:cNvCxnSpPr>
            <a:cxnSpLocks/>
          </p:cNvCxnSpPr>
          <p:nvPr/>
        </p:nvCxnSpPr>
        <p:spPr>
          <a:xfrm flipH="1">
            <a:off x="8492994" y="4673382"/>
            <a:ext cx="727182" cy="5723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DE8D8FD-C3E1-4478-BA94-F762CA6753AC}"/>
              </a:ext>
            </a:extLst>
          </p:cNvPr>
          <p:cNvSpPr txBox="1"/>
          <p:nvPr/>
        </p:nvSpPr>
        <p:spPr>
          <a:xfrm>
            <a:off x="5826083" y="1465114"/>
            <a:ext cx="6178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4000" dirty="0"/>
              <a:t>Parameter Setting Screen</a:t>
            </a:r>
            <a:endParaRPr lang="ko-KR" altLang="ko-KR" sz="4000" dirty="0"/>
          </a:p>
        </p:txBody>
      </p:sp>
    </p:spTree>
    <p:extLst>
      <p:ext uri="{BB962C8B-B14F-4D97-AF65-F5344CB8AC3E}">
        <p14:creationId xmlns:p14="http://schemas.microsoft.com/office/powerpoint/2010/main" val="1876631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Parameter</a:t>
            </a:r>
          </a:p>
          <a:p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6B37F2E-519D-4E63-B4BD-BC60096AAD83}"/>
              </a:ext>
            </a:extLst>
          </p:cNvPr>
          <p:cNvSpPr/>
          <p:nvPr/>
        </p:nvSpPr>
        <p:spPr>
          <a:xfrm>
            <a:off x="61190" y="5390227"/>
            <a:ext cx="3621810" cy="3535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694B93-D198-40C3-8802-C5021F7393DA}"/>
              </a:ext>
            </a:extLst>
          </p:cNvPr>
          <p:cNvSpPr/>
          <p:nvPr/>
        </p:nvSpPr>
        <p:spPr>
          <a:xfrm>
            <a:off x="61190" y="3981900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089146-A759-44BC-BCDE-31954FBB9A59}"/>
              </a:ext>
            </a:extLst>
          </p:cNvPr>
          <p:cNvSpPr/>
          <p:nvPr/>
        </p:nvSpPr>
        <p:spPr>
          <a:xfrm>
            <a:off x="4095566" y="1638750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2E7084-1381-4C14-AD04-AD04C92F8E29}"/>
              </a:ext>
            </a:extLst>
          </p:cNvPr>
          <p:cNvSpPr/>
          <p:nvPr/>
        </p:nvSpPr>
        <p:spPr>
          <a:xfrm>
            <a:off x="4095566" y="3063545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EB6060E-2BB4-408E-A6AB-A602E4DDD178}"/>
              </a:ext>
            </a:extLst>
          </p:cNvPr>
          <p:cNvSpPr/>
          <p:nvPr/>
        </p:nvSpPr>
        <p:spPr>
          <a:xfrm>
            <a:off x="8191462" y="3905700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51ABB8-BF87-44F6-A588-29640AAD67F4}"/>
              </a:ext>
            </a:extLst>
          </p:cNvPr>
          <p:cNvSpPr/>
          <p:nvPr/>
        </p:nvSpPr>
        <p:spPr>
          <a:xfrm>
            <a:off x="8191462" y="3429450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B3920A-9DFD-443F-945C-6A3EE47D4427}"/>
              </a:ext>
            </a:extLst>
          </p:cNvPr>
          <p:cNvSpPr/>
          <p:nvPr/>
        </p:nvSpPr>
        <p:spPr>
          <a:xfrm>
            <a:off x="61190" y="2047148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5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3" t="46803" b="4604"/>
          <a:stretch/>
        </p:blipFill>
        <p:spPr bwMode="auto">
          <a:xfrm>
            <a:off x="2017293" y="728241"/>
            <a:ext cx="3966448" cy="609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15"/>
          <p:cNvSpPr>
            <a:spLocks noChangeShapeType="1"/>
          </p:cNvSpPr>
          <p:nvPr/>
        </p:nvSpPr>
        <p:spPr bwMode="auto">
          <a:xfrm flipH="1">
            <a:off x="4446088" y="1178142"/>
            <a:ext cx="2109090" cy="1147582"/>
          </a:xfrm>
          <a:prstGeom prst="straightConnector1">
            <a:avLst/>
          </a:prstGeom>
          <a:noFill/>
          <a:ln w="57150">
            <a:solidFill>
              <a:srgbClr val="FB05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24" name="Text Box 16"/>
          <p:cNvSpPr txBox="1">
            <a:spLocks noChangeArrowheads="1"/>
          </p:cNvSpPr>
          <p:nvPr/>
        </p:nvSpPr>
        <p:spPr bwMode="auto">
          <a:xfrm>
            <a:off x="6555178" y="920664"/>
            <a:ext cx="3459591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 latinLnBrk="1"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Automatic Operation</a:t>
            </a:r>
            <a:endParaRPr kumimoji="1" lang="ko-KR" altLang="ko-KR" sz="2400" dirty="0">
              <a:ea typeface="맑은 고딕" pitchFamily="50" charset="-127"/>
              <a:cs typeface="굴림" pitchFamily="50" charset="-127"/>
            </a:endParaRPr>
          </a:p>
        </p:txBody>
      </p:sp>
      <p:cxnSp>
        <p:nvCxnSpPr>
          <p:cNvPr id="1041" name="AutoShape 17"/>
          <p:cNvCxnSpPr>
            <a:cxnSpLocks noChangeShapeType="1"/>
          </p:cNvCxnSpPr>
          <p:nvPr/>
        </p:nvCxnSpPr>
        <p:spPr bwMode="auto">
          <a:xfrm flipH="1">
            <a:off x="5015849" y="1997033"/>
            <a:ext cx="1639021" cy="328691"/>
          </a:xfrm>
          <a:prstGeom prst="straightConnector1">
            <a:avLst/>
          </a:prstGeom>
          <a:noFill/>
          <a:ln w="57150">
            <a:solidFill>
              <a:srgbClr val="FB05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25" name="Text Box 18"/>
          <p:cNvSpPr txBox="1">
            <a:spLocks noChangeArrowheads="1"/>
          </p:cNvSpPr>
          <p:nvPr/>
        </p:nvSpPr>
        <p:spPr bwMode="auto">
          <a:xfrm>
            <a:off x="6728239" y="1713289"/>
            <a:ext cx="276095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 latinLnBrk="1"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Stop</a:t>
            </a:r>
            <a:endParaRPr kumimoji="1" lang="ko-KR" altLang="ko-KR" sz="2400" dirty="0"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1028" name="AutoShape 19"/>
          <p:cNvSpPr>
            <a:spLocks noChangeShapeType="1"/>
          </p:cNvSpPr>
          <p:nvPr/>
        </p:nvSpPr>
        <p:spPr bwMode="auto">
          <a:xfrm flipH="1" flipV="1">
            <a:off x="4446086" y="3024929"/>
            <a:ext cx="2537067" cy="620377"/>
          </a:xfrm>
          <a:prstGeom prst="straightConnector1">
            <a:avLst/>
          </a:prstGeom>
          <a:noFill/>
          <a:ln w="57150">
            <a:solidFill>
              <a:srgbClr val="FB05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30" name="Text Box 20"/>
          <p:cNvSpPr txBox="1">
            <a:spLocks noChangeArrowheads="1"/>
          </p:cNvSpPr>
          <p:nvPr/>
        </p:nvSpPr>
        <p:spPr bwMode="auto">
          <a:xfrm>
            <a:off x="7016439" y="3377214"/>
            <a:ext cx="253706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400" dirty="0">
                <a:ea typeface="맑은 고딕" pitchFamily="50" charset="-127"/>
              </a:rPr>
              <a:t>Manual Operation</a:t>
            </a:r>
            <a:endParaRPr kumimoji="1" lang="ko-KR" altLang="ko-KR" sz="2400" dirty="0">
              <a:ea typeface="맑은 고딕" pitchFamily="50" charset="-127"/>
            </a:endParaRPr>
          </a:p>
        </p:txBody>
      </p:sp>
      <p:sp>
        <p:nvSpPr>
          <p:cNvPr id="1031" name="AutoShape 21"/>
          <p:cNvSpPr>
            <a:spLocks noChangeShapeType="1"/>
          </p:cNvSpPr>
          <p:nvPr/>
        </p:nvSpPr>
        <p:spPr bwMode="auto">
          <a:xfrm flipH="1">
            <a:off x="5088136" y="2742900"/>
            <a:ext cx="2267696" cy="130564"/>
          </a:xfrm>
          <a:prstGeom prst="straightConnector1">
            <a:avLst/>
          </a:prstGeom>
          <a:noFill/>
          <a:ln w="57150">
            <a:solidFill>
              <a:srgbClr val="FB05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33" name="Text Box 22"/>
          <p:cNvSpPr txBox="1">
            <a:spLocks noChangeArrowheads="1"/>
          </p:cNvSpPr>
          <p:nvPr/>
        </p:nvSpPr>
        <p:spPr bwMode="auto">
          <a:xfrm>
            <a:off x="7355832" y="2480169"/>
            <a:ext cx="424561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Step by Step Operation</a:t>
            </a:r>
            <a:endParaRPr kumimoji="1" lang="ko-KR" altLang="ko-KR" sz="2400" dirty="0"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1034" name="AutoShape 23"/>
          <p:cNvSpPr>
            <a:spLocks noChangeShapeType="1"/>
          </p:cNvSpPr>
          <p:nvPr/>
        </p:nvSpPr>
        <p:spPr bwMode="auto">
          <a:xfrm flipH="1" flipV="1">
            <a:off x="4446086" y="3795464"/>
            <a:ext cx="1919003" cy="1392888"/>
          </a:xfrm>
          <a:prstGeom prst="straightConnector1">
            <a:avLst/>
          </a:prstGeom>
          <a:noFill/>
          <a:ln w="57150">
            <a:solidFill>
              <a:srgbClr val="FB05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35" name="Text Box 24"/>
          <p:cNvSpPr txBox="1">
            <a:spLocks noChangeArrowheads="1"/>
          </p:cNvSpPr>
          <p:nvPr/>
        </p:nvSpPr>
        <p:spPr bwMode="auto">
          <a:xfrm>
            <a:off x="7252812" y="4245864"/>
            <a:ext cx="49391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1" hangingPunct="1">
              <a:lnSpc>
                <a:spcPct val="7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Robot Use / No Use</a:t>
            </a:r>
          </a:p>
          <a:p>
            <a:pPr marL="0" marR="0" lvl="0" indent="0" defTabSz="914400" rtl="0" eaLnBrk="1" fontAlgn="base" latinLnBrk="1" hangingPunct="1">
              <a:lnSpc>
                <a:spcPct val="7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1" lang="en-US" altLang="ko-KR" sz="2000" dirty="0">
                <a:ea typeface="맑은 고딕" pitchFamily="50" charset="-127"/>
                <a:cs typeface="굴림" pitchFamily="50" charset="-127"/>
              </a:rPr>
              <a:t>(This button controls Interlock signals)</a:t>
            </a:r>
          </a:p>
        </p:txBody>
      </p:sp>
      <p:cxnSp>
        <p:nvCxnSpPr>
          <p:cNvPr id="1051" name="AutoShape 27"/>
          <p:cNvCxnSpPr>
            <a:cxnSpLocks noChangeShapeType="1"/>
            <a:stCxn id="1039" idx="1"/>
          </p:cNvCxnSpPr>
          <p:nvPr/>
        </p:nvCxnSpPr>
        <p:spPr bwMode="auto">
          <a:xfrm flipH="1" flipV="1">
            <a:off x="4638673" y="4470810"/>
            <a:ext cx="838195" cy="1826346"/>
          </a:xfrm>
          <a:prstGeom prst="straightConnector1">
            <a:avLst/>
          </a:prstGeom>
          <a:noFill/>
          <a:ln w="57150">
            <a:solidFill>
              <a:srgbClr val="FB05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39" name="Text Box 28"/>
          <p:cNvSpPr txBox="1">
            <a:spLocks noChangeArrowheads="1"/>
          </p:cNvSpPr>
          <p:nvPr/>
        </p:nvSpPr>
        <p:spPr bwMode="auto">
          <a:xfrm>
            <a:off x="5476868" y="6147931"/>
            <a:ext cx="2156619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 latinLnBrk="1"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  <a:cs typeface="굴림" pitchFamily="50" charset="-127"/>
              </a:rPr>
              <a:t>Overall Velocity</a:t>
            </a:r>
            <a:endParaRPr kumimoji="1" lang="ko-KR" altLang="ko-KR" sz="2400" dirty="0">
              <a:ea typeface="맑은 고딕" pitchFamily="50" charset="-127"/>
              <a:cs typeface="굴림" pitchFamily="50" charset="-127"/>
            </a:endParaRPr>
          </a:p>
        </p:txBody>
      </p:sp>
      <p:sp>
        <p:nvSpPr>
          <p:cNvPr id="1040" name="Oval 29"/>
          <p:cNvSpPr>
            <a:spLocks noChangeArrowheads="1"/>
          </p:cNvSpPr>
          <p:nvPr/>
        </p:nvSpPr>
        <p:spPr bwMode="auto">
          <a:xfrm>
            <a:off x="4022675" y="3928786"/>
            <a:ext cx="1074308" cy="512829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/>
          </a:p>
        </p:txBody>
      </p:sp>
      <p:cxnSp>
        <p:nvCxnSpPr>
          <p:cNvPr id="1054" name="AutoShape 30"/>
          <p:cNvCxnSpPr>
            <a:cxnSpLocks noChangeShapeType="1"/>
            <a:stCxn id="1035" idx="1"/>
          </p:cNvCxnSpPr>
          <p:nvPr/>
        </p:nvCxnSpPr>
        <p:spPr bwMode="auto">
          <a:xfrm flipH="1" flipV="1">
            <a:off x="5015850" y="3553756"/>
            <a:ext cx="2236962" cy="846096"/>
          </a:xfrm>
          <a:prstGeom prst="straightConnector1">
            <a:avLst/>
          </a:prstGeom>
          <a:noFill/>
          <a:ln w="57150">
            <a:solidFill>
              <a:srgbClr val="FB05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42" name="Text Box 31"/>
          <p:cNvSpPr txBox="1">
            <a:spLocks noChangeArrowheads="1"/>
          </p:cNvSpPr>
          <p:nvPr/>
        </p:nvSpPr>
        <p:spPr bwMode="auto">
          <a:xfrm>
            <a:off x="6365089" y="5053044"/>
            <a:ext cx="5579631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 latinLnBrk="1">
              <a:spcBef>
                <a:spcPct val="0"/>
              </a:spcBef>
              <a:spcAft>
                <a:spcPts val="1000"/>
              </a:spcAft>
            </a:pPr>
            <a:r>
              <a:rPr kumimoji="1" lang="en-US" altLang="ko-KR" sz="2400" dirty="0">
                <a:ea typeface="맑은 고딕" pitchFamily="50" charset="-127"/>
              </a:rPr>
              <a:t>Homing (goes to Wait position)</a:t>
            </a:r>
            <a:r>
              <a:rPr kumimoji="1" lang="en-US" altLang="ko-KR" sz="2000" dirty="0">
                <a:ea typeface="맑은 고딕" pitchFamily="50" charset="-127"/>
                <a:cs typeface="굴림" pitchFamily="50" charset="-127"/>
              </a:rPr>
              <a:t> </a:t>
            </a:r>
            <a:br>
              <a:rPr kumimoji="1" lang="en-US" altLang="ko-KR" sz="2000" dirty="0">
                <a:ea typeface="맑은 고딕" pitchFamily="50" charset="-127"/>
                <a:cs typeface="굴림" pitchFamily="50" charset="-127"/>
              </a:rPr>
            </a:br>
            <a:r>
              <a:rPr kumimoji="1" lang="en-US" altLang="ko-KR" sz="2000" dirty="0">
                <a:ea typeface="맑은 고딕" pitchFamily="50" charset="-127"/>
                <a:cs typeface="굴림" pitchFamily="50" charset="-127"/>
              </a:rPr>
              <a:t>(Press &amp; Hold)</a:t>
            </a:r>
            <a:endParaRPr kumimoji="1" lang="ko-KR" altLang="ko-KR" sz="2000" dirty="0">
              <a:ea typeface="맑은 고딕" pitchFamily="50" charset="-127"/>
              <a:cs typeface="굴림" pitchFamily="50" charset="-127"/>
            </a:endParaRPr>
          </a:p>
        </p:txBody>
      </p:sp>
      <p:pic>
        <p:nvPicPr>
          <p:cNvPr id="41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2193A1-939F-4297-B0FC-03868AEA93F5}"/>
              </a:ext>
            </a:extLst>
          </p:cNvPr>
          <p:cNvSpPr txBox="1"/>
          <p:nvPr/>
        </p:nvSpPr>
        <p:spPr>
          <a:xfrm>
            <a:off x="4969794" y="107616"/>
            <a:ext cx="238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Teaching Pendant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4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24" grpId="0"/>
      <p:bldP spid="1025" grpId="0"/>
      <p:bldP spid="1028" grpId="0" animBg="1"/>
      <p:bldP spid="1030" grpId="0"/>
      <p:bldP spid="1031" grpId="0" animBg="1"/>
      <p:bldP spid="1033" grpId="0"/>
      <p:bldP spid="1034" grpId="0" animBg="1"/>
      <p:bldP spid="1035" grpId="0"/>
      <p:bldP spid="1039" grpId="0"/>
      <p:bldP spid="1040" grpId="0" animBg="1"/>
      <p:bldP spid="10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Parameter</a:t>
            </a:r>
          </a:p>
          <a:p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0B3920A-9DFD-443F-945C-6A3EE47D4427}"/>
              </a:ext>
            </a:extLst>
          </p:cNvPr>
          <p:cNvSpPr/>
          <p:nvPr/>
        </p:nvSpPr>
        <p:spPr>
          <a:xfrm>
            <a:off x="61190" y="2047148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Parameter</a:t>
            </a:r>
          </a:p>
          <a:p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694B93-D198-40C3-8802-C5021F7393DA}"/>
              </a:ext>
            </a:extLst>
          </p:cNvPr>
          <p:cNvSpPr/>
          <p:nvPr/>
        </p:nvSpPr>
        <p:spPr>
          <a:xfrm>
            <a:off x="2107197" y="1952748"/>
            <a:ext cx="1744956" cy="6463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3B7302E-616A-8388-F098-9CEE44570AC0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2979675" y="1517515"/>
            <a:ext cx="502827" cy="435233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FB24801-CADE-5A2D-827D-86CEB8C2B067}"/>
              </a:ext>
            </a:extLst>
          </p:cNvPr>
          <p:cNvSpPr txBox="1"/>
          <p:nvPr/>
        </p:nvSpPr>
        <p:spPr>
          <a:xfrm>
            <a:off x="2334599" y="949168"/>
            <a:ext cx="617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3600" b="1" dirty="0">
                <a:ln>
                  <a:solidFill>
                    <a:srgbClr val="FF0000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Press here</a:t>
            </a:r>
            <a:endParaRPr lang="ko-KR" altLang="ko-KR" sz="3600" b="1" dirty="0">
              <a:ln>
                <a:solidFill>
                  <a:srgbClr val="FF000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3819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B6BE80-CDDC-4D97-A5B5-EA78552F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23" y="1267175"/>
            <a:ext cx="4172544" cy="32756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FA20D7-9B13-468E-8B6D-FDB076EE6BF3}"/>
              </a:ext>
            </a:extLst>
          </p:cNvPr>
          <p:cNvSpPr txBox="1"/>
          <p:nvPr/>
        </p:nvSpPr>
        <p:spPr>
          <a:xfrm>
            <a:off x="277923" y="476508"/>
            <a:ext cx="617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3600" b="1" dirty="0"/>
              <a:t>Select what method to use</a:t>
            </a:r>
            <a:endParaRPr lang="ko-KR" altLang="ko-KR" sz="36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352F77-9A4C-40AA-934A-2D9203BAE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733" y="4534822"/>
            <a:ext cx="3149881" cy="2213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6CA009-121D-4254-9586-73335F7DA503}"/>
              </a:ext>
            </a:extLst>
          </p:cNvPr>
          <p:cNvSpPr txBox="1"/>
          <p:nvPr/>
        </p:nvSpPr>
        <p:spPr>
          <a:xfrm>
            <a:off x="7143959" y="3966633"/>
            <a:ext cx="421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2800" dirty="0"/>
              <a:t>&lt;example&gt;</a:t>
            </a:r>
            <a:endParaRPr lang="ko-KR" altLang="ko-KR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AAD62-166F-7233-7E24-0D9D07E3C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801" y="1011317"/>
            <a:ext cx="2017050" cy="1548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78E51-E380-B97E-C361-901F2104C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554" y="1150236"/>
            <a:ext cx="2017051" cy="1558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ED9AA5-B8B7-8A4E-7B1C-7AB3399D6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858" y="1030773"/>
            <a:ext cx="1412305" cy="16975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3A8771-9B62-BE04-ED31-3463145278A9}"/>
              </a:ext>
            </a:extLst>
          </p:cNvPr>
          <p:cNvSpPr txBox="1"/>
          <p:nvPr/>
        </p:nvSpPr>
        <p:spPr>
          <a:xfrm>
            <a:off x="8532526" y="1391056"/>
            <a:ext cx="1556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Adobe 명조 Std M" panose="02020600000000000000" pitchFamily="18" charset="-128"/>
                <a:ea typeface="Adobe 명조 Std M" panose="02020600000000000000" pitchFamily="18" charset="-128"/>
              </a:rPr>
              <a:t>Gripper</a:t>
            </a:r>
          </a:p>
        </p:txBody>
      </p:sp>
      <p:pic>
        <p:nvPicPr>
          <p:cNvPr id="1026" name="Picture 2" descr="Vacuum Cups (Series)">
            <a:extLst>
              <a:ext uri="{FF2B5EF4-FFF2-40B4-BE49-F238E27FC236}">
                <a16:creationId xmlns:a16="http://schemas.microsoft.com/office/drawing/2014/main" id="{21787AA3-DD04-9C12-FD05-ACF5B0AB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23" y="2728322"/>
            <a:ext cx="2215531" cy="69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oat Components Wholesale Pneumatic Mini Gripper Sprue/part Plier With Chuck  Jaw For Robotic Arm - Buy Manipulator,Manipulator Components,Gripper Product  on Alibaba.com">
            <a:extLst>
              <a:ext uri="{FF2B5EF4-FFF2-40B4-BE49-F238E27FC236}">
                <a16:creationId xmlns:a16="http://schemas.microsoft.com/office/drawing/2014/main" id="{E5F1E4FF-8880-A079-5632-A27581404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5248"/>
          <a:stretch/>
        </p:blipFill>
        <p:spPr bwMode="auto">
          <a:xfrm>
            <a:off x="10968572" y="2996756"/>
            <a:ext cx="1116817" cy="8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ir Pneumatic Cylinder Gripper | Gripper Pneumatic Robot | Pneumatic Parts  - 1815s1 - Aliexpress">
            <a:extLst>
              <a:ext uri="{FF2B5EF4-FFF2-40B4-BE49-F238E27FC236}">
                <a16:creationId xmlns:a16="http://schemas.microsoft.com/office/drawing/2014/main" id="{8004DE85-D2B2-0E0E-1838-D108223E2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4" b="14746"/>
          <a:stretch/>
        </p:blipFill>
        <p:spPr bwMode="auto">
          <a:xfrm>
            <a:off x="9830338" y="2650175"/>
            <a:ext cx="1338872" cy="76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allel Style Wide Opening Air Gripper MHL2 Series">
            <a:extLst>
              <a:ext uri="{FF2B5EF4-FFF2-40B4-BE49-F238E27FC236}">
                <a16:creationId xmlns:a16="http://schemas.microsoft.com/office/drawing/2014/main" id="{17739522-E045-0763-CC60-FC7BA1273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3" t="18094" r="11059" b="25884"/>
          <a:stretch/>
        </p:blipFill>
        <p:spPr bwMode="auto">
          <a:xfrm>
            <a:off x="7539879" y="2696243"/>
            <a:ext cx="1464458" cy="10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0">
            <a:extLst>
              <a:ext uri="{FF2B5EF4-FFF2-40B4-BE49-F238E27FC236}">
                <a16:creationId xmlns:a16="http://schemas.microsoft.com/office/drawing/2014/main" id="{4537F0AF-1F7A-E151-12D8-72E267330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56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Parameter</a:t>
            </a:r>
          </a:p>
          <a:p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18867" y="5865994"/>
            <a:ext cx="405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dirty="0"/>
              <a:t>If Debug Mode is marked, administrator can view the entire program while robot is running</a:t>
            </a:r>
            <a:endParaRPr lang="ko-KR" altLang="ko-K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694B93-D198-40C3-8802-C5021F7393DA}"/>
              </a:ext>
            </a:extLst>
          </p:cNvPr>
          <p:cNvSpPr/>
          <p:nvPr/>
        </p:nvSpPr>
        <p:spPr>
          <a:xfrm>
            <a:off x="61190" y="3981900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781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A5863A9-AEB4-4BCA-A901-BAD3FE2F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977814" y="728037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AutoShape 18">
            <a:extLst>
              <a:ext uri="{FF2B5EF4-FFF2-40B4-BE49-F238E27FC236}">
                <a16:creationId xmlns:a16="http://schemas.microsoft.com/office/drawing/2014/main" id="{F2FE727D-7232-4C94-8386-2FEA11A80C4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31866" y="3809678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AutoShape 21">
            <a:extLst>
              <a:ext uri="{FF2B5EF4-FFF2-40B4-BE49-F238E27FC236}">
                <a16:creationId xmlns:a16="http://schemas.microsoft.com/office/drawing/2014/main" id="{8DA07B4D-E11F-41BA-A132-0C73BD34B7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74551" y="3631878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22">
            <a:extLst>
              <a:ext uri="{FF2B5EF4-FFF2-40B4-BE49-F238E27FC236}">
                <a16:creationId xmlns:a16="http://schemas.microsoft.com/office/drawing/2014/main" id="{905E501B-0DD3-4310-89E8-827738C7E5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0257" y="3375864"/>
            <a:ext cx="3672503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23">
            <a:extLst>
              <a:ext uri="{FF2B5EF4-FFF2-40B4-BE49-F238E27FC236}">
                <a16:creationId xmlns:a16="http://schemas.microsoft.com/office/drawing/2014/main" id="{E3C52F8C-3321-477F-8A89-950B182F80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6932" y="5214613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25">
            <a:extLst>
              <a:ext uri="{FF2B5EF4-FFF2-40B4-BE49-F238E27FC236}">
                <a16:creationId xmlns:a16="http://schemas.microsoft.com/office/drawing/2014/main" id="{E35D91F7-2E14-4706-9C66-E07D36E175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32157" y="5157463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Arc 26">
            <a:extLst>
              <a:ext uri="{FF2B5EF4-FFF2-40B4-BE49-F238E27FC236}">
                <a16:creationId xmlns:a16="http://schemas.microsoft.com/office/drawing/2014/main" id="{C8665414-B914-4790-A256-562492678DA3}"/>
              </a:ext>
            </a:extLst>
          </p:cNvPr>
          <p:cNvSpPr>
            <a:spLocks/>
          </p:cNvSpPr>
          <p:nvPr/>
        </p:nvSpPr>
        <p:spPr bwMode="auto">
          <a:xfrm>
            <a:off x="1873070" y="3384693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Arc 27">
            <a:extLst>
              <a:ext uri="{FF2B5EF4-FFF2-40B4-BE49-F238E27FC236}">
                <a16:creationId xmlns:a16="http://schemas.microsoft.com/office/drawing/2014/main" id="{5AAF6258-617F-43EA-91B1-7A442C6177B4}"/>
              </a:ext>
            </a:extLst>
          </p:cNvPr>
          <p:cNvSpPr>
            <a:spLocks/>
          </p:cNvSpPr>
          <p:nvPr/>
        </p:nvSpPr>
        <p:spPr bwMode="auto">
          <a:xfrm>
            <a:off x="1873070" y="3256106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12" name="AutoShape 28">
            <a:extLst>
              <a:ext uri="{FF2B5EF4-FFF2-40B4-BE49-F238E27FC236}">
                <a16:creationId xmlns:a16="http://schemas.microsoft.com/office/drawing/2014/main" id="{0DDBB174-7FE8-412C-8637-774B4136C6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0888" y="3614056"/>
            <a:ext cx="3680636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40">
            <a:extLst>
              <a:ext uri="{FF2B5EF4-FFF2-40B4-BE49-F238E27FC236}">
                <a16:creationId xmlns:a16="http://schemas.microsoft.com/office/drawing/2014/main" id="{0DAD3F38-E0E5-4C8B-AD23-15C56A9904B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364045" y="5214613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41">
            <a:extLst>
              <a:ext uri="{FF2B5EF4-FFF2-40B4-BE49-F238E27FC236}">
                <a16:creationId xmlns:a16="http://schemas.microsoft.com/office/drawing/2014/main" id="{FAD8B970-6C80-4F69-AD3A-91D0795762E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61778" y="5276091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C1B17FA2-66AE-4A8D-BC08-50370B71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48386" y="562754"/>
            <a:ext cx="7025560" cy="2489577"/>
          </a:xfrm>
          <a:custGeom>
            <a:avLst/>
            <a:gdLst>
              <a:gd name="connsiteX0" fmla="*/ 0 w 5134692"/>
              <a:gd name="connsiteY0" fmla="*/ 0 h 1819529"/>
              <a:gd name="connsiteX1" fmla="*/ 5134692 w 5134692"/>
              <a:gd name="connsiteY1" fmla="*/ 0 h 1819529"/>
              <a:gd name="connsiteX2" fmla="*/ 5134692 w 5134692"/>
              <a:gd name="connsiteY2" fmla="*/ 1819529 h 1819529"/>
              <a:gd name="connsiteX3" fmla="*/ 2902060 w 5134692"/>
              <a:gd name="connsiteY3" fmla="*/ 1819529 h 1819529"/>
              <a:gd name="connsiteX4" fmla="*/ 2902060 w 5134692"/>
              <a:gd name="connsiteY4" fmla="*/ 576066 h 1819529"/>
              <a:gd name="connsiteX5" fmla="*/ 0 w 5134692"/>
              <a:gd name="connsiteY5" fmla="*/ 576066 h 181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4692" h="1819529">
                <a:moveTo>
                  <a:pt x="0" y="0"/>
                </a:moveTo>
                <a:lnTo>
                  <a:pt x="5134692" y="0"/>
                </a:lnTo>
                <a:lnTo>
                  <a:pt x="5134692" y="1819529"/>
                </a:lnTo>
                <a:lnTo>
                  <a:pt x="2902060" y="1819529"/>
                </a:lnTo>
                <a:lnTo>
                  <a:pt x="2902060" y="576066"/>
                </a:lnTo>
                <a:lnTo>
                  <a:pt x="0" y="576066"/>
                </a:lnTo>
                <a:close/>
              </a:path>
            </a:pathLst>
          </a:cu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B1F3BD-3319-417B-BDAE-2AE09E13547F}"/>
              </a:ext>
            </a:extLst>
          </p:cNvPr>
          <p:cNvSpPr txBox="1"/>
          <p:nvPr/>
        </p:nvSpPr>
        <p:spPr>
          <a:xfrm>
            <a:off x="4710286" y="1401571"/>
            <a:ext cx="6782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Set when to rotate EOAT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95ACC95-0B79-49D4-83F1-C06EE291EE4C}"/>
              </a:ext>
            </a:extLst>
          </p:cNvPr>
          <p:cNvSpPr/>
          <p:nvPr/>
        </p:nvSpPr>
        <p:spPr>
          <a:xfrm>
            <a:off x="1510841" y="3071472"/>
            <a:ext cx="927420" cy="8925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3EAD1A0-5A20-4666-92ED-7D460CDC2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06" y="3017254"/>
            <a:ext cx="957155" cy="10303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66E14AC-2FA1-4AEE-AAE1-56E4F6D66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7" y="5183643"/>
            <a:ext cx="957155" cy="10303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DD55C8-3F32-4890-9902-15D4D367D02D}"/>
              </a:ext>
            </a:extLst>
          </p:cNvPr>
          <p:cNvSpPr txBox="1"/>
          <p:nvPr/>
        </p:nvSpPr>
        <p:spPr>
          <a:xfrm rot="1320000">
            <a:off x="2753464" y="4902750"/>
            <a:ext cx="678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34" charset="-127"/>
              </a:rPr>
              <a:t>TRAVERSE MOVE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306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867 -0.0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-0.06945 L 0.0461 -0.322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32187 0.223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87 0.22384 L 0.32174 0.390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A5863A9-AEB4-4BCA-A901-BAD3FE2F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977814" y="728037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B17FA2-66AE-4A8D-BC08-50370B71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48386" y="562754"/>
            <a:ext cx="7025560" cy="2489577"/>
          </a:xfrm>
          <a:custGeom>
            <a:avLst/>
            <a:gdLst>
              <a:gd name="connsiteX0" fmla="*/ 0 w 5134692"/>
              <a:gd name="connsiteY0" fmla="*/ 0 h 1819529"/>
              <a:gd name="connsiteX1" fmla="*/ 5134692 w 5134692"/>
              <a:gd name="connsiteY1" fmla="*/ 0 h 1819529"/>
              <a:gd name="connsiteX2" fmla="*/ 5134692 w 5134692"/>
              <a:gd name="connsiteY2" fmla="*/ 1819529 h 1819529"/>
              <a:gd name="connsiteX3" fmla="*/ 2902060 w 5134692"/>
              <a:gd name="connsiteY3" fmla="*/ 1819529 h 1819529"/>
              <a:gd name="connsiteX4" fmla="*/ 2902060 w 5134692"/>
              <a:gd name="connsiteY4" fmla="*/ 576066 h 1819529"/>
              <a:gd name="connsiteX5" fmla="*/ 0 w 5134692"/>
              <a:gd name="connsiteY5" fmla="*/ 576066 h 181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4692" h="1819529">
                <a:moveTo>
                  <a:pt x="0" y="0"/>
                </a:moveTo>
                <a:lnTo>
                  <a:pt x="5134692" y="0"/>
                </a:lnTo>
                <a:lnTo>
                  <a:pt x="5134692" y="1819529"/>
                </a:lnTo>
                <a:lnTo>
                  <a:pt x="2902060" y="1819529"/>
                </a:lnTo>
                <a:lnTo>
                  <a:pt x="2902060" y="576066"/>
                </a:lnTo>
                <a:lnTo>
                  <a:pt x="0" y="576066"/>
                </a:lnTo>
                <a:close/>
              </a:path>
            </a:pathLst>
          </a:cu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B1F3BD-3319-417B-BDAE-2AE09E13547F}"/>
              </a:ext>
            </a:extLst>
          </p:cNvPr>
          <p:cNvSpPr txBox="1"/>
          <p:nvPr/>
        </p:nvSpPr>
        <p:spPr>
          <a:xfrm>
            <a:off x="4710286" y="1401571"/>
            <a:ext cx="6782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Set when to rotate EOAT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708CF-10E6-4E14-93A2-D11C7831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180" y="1310343"/>
            <a:ext cx="2957329" cy="1741988"/>
          </a:xfrm>
          <a:prstGeom prst="rect">
            <a:avLst/>
          </a:prstGeom>
        </p:spPr>
      </p:pic>
      <p:cxnSp>
        <p:nvCxnSpPr>
          <p:cNvPr id="48" name="AutoShape 18">
            <a:extLst>
              <a:ext uri="{FF2B5EF4-FFF2-40B4-BE49-F238E27FC236}">
                <a16:creationId xmlns:a16="http://schemas.microsoft.com/office/drawing/2014/main" id="{34907F8A-7CB2-4666-9835-796425B7B35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31866" y="3809678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21">
            <a:extLst>
              <a:ext uri="{FF2B5EF4-FFF2-40B4-BE49-F238E27FC236}">
                <a16:creationId xmlns:a16="http://schemas.microsoft.com/office/drawing/2014/main" id="{606E4C49-976A-41F9-AD8E-7518C8CA90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74551" y="3631878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22">
            <a:extLst>
              <a:ext uri="{FF2B5EF4-FFF2-40B4-BE49-F238E27FC236}">
                <a16:creationId xmlns:a16="http://schemas.microsoft.com/office/drawing/2014/main" id="{0F1E2A77-D2DD-49A3-9AC8-B64AC40307A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0257" y="3375864"/>
            <a:ext cx="3672503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AutoShape 23">
            <a:extLst>
              <a:ext uri="{FF2B5EF4-FFF2-40B4-BE49-F238E27FC236}">
                <a16:creationId xmlns:a16="http://schemas.microsoft.com/office/drawing/2014/main" id="{2C2D5E3B-C515-418C-AB08-421BD6EFB2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6932" y="5214613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25">
            <a:extLst>
              <a:ext uri="{FF2B5EF4-FFF2-40B4-BE49-F238E27FC236}">
                <a16:creationId xmlns:a16="http://schemas.microsoft.com/office/drawing/2014/main" id="{2392EA97-C57E-4DF3-A473-70B1BDC58E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32157" y="5157463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Arc 26">
            <a:extLst>
              <a:ext uri="{FF2B5EF4-FFF2-40B4-BE49-F238E27FC236}">
                <a16:creationId xmlns:a16="http://schemas.microsoft.com/office/drawing/2014/main" id="{9E07CA1B-5DD5-43EF-A500-ED2B284C0948}"/>
              </a:ext>
            </a:extLst>
          </p:cNvPr>
          <p:cNvSpPr>
            <a:spLocks/>
          </p:cNvSpPr>
          <p:nvPr/>
        </p:nvSpPr>
        <p:spPr bwMode="auto">
          <a:xfrm>
            <a:off x="1873070" y="3384693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4" name="Arc 27">
            <a:extLst>
              <a:ext uri="{FF2B5EF4-FFF2-40B4-BE49-F238E27FC236}">
                <a16:creationId xmlns:a16="http://schemas.microsoft.com/office/drawing/2014/main" id="{7958A3B2-9F73-4690-9F5C-C6B0F93B60B9}"/>
              </a:ext>
            </a:extLst>
          </p:cNvPr>
          <p:cNvSpPr>
            <a:spLocks/>
          </p:cNvSpPr>
          <p:nvPr/>
        </p:nvSpPr>
        <p:spPr bwMode="auto">
          <a:xfrm>
            <a:off x="1873070" y="3256106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55" name="AutoShape 28">
            <a:extLst>
              <a:ext uri="{FF2B5EF4-FFF2-40B4-BE49-F238E27FC236}">
                <a16:creationId xmlns:a16="http://schemas.microsoft.com/office/drawing/2014/main" id="{58769CB9-253D-4C5B-8544-99CDB54072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0888" y="3614056"/>
            <a:ext cx="3680636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40">
            <a:extLst>
              <a:ext uri="{FF2B5EF4-FFF2-40B4-BE49-F238E27FC236}">
                <a16:creationId xmlns:a16="http://schemas.microsoft.com/office/drawing/2014/main" id="{1EF8126D-A645-49D0-A9D1-57B261379D1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364045" y="5214613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41">
            <a:extLst>
              <a:ext uri="{FF2B5EF4-FFF2-40B4-BE49-F238E27FC236}">
                <a16:creationId xmlns:a16="http://schemas.microsoft.com/office/drawing/2014/main" id="{AC4B1F8A-4E5F-4701-AA42-6205DB537BA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61778" y="5276091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E87257D5-BB20-47E0-BB5F-98BB7C41F5FD}"/>
              </a:ext>
            </a:extLst>
          </p:cNvPr>
          <p:cNvSpPr/>
          <p:nvPr/>
        </p:nvSpPr>
        <p:spPr>
          <a:xfrm>
            <a:off x="2202590" y="3256106"/>
            <a:ext cx="927420" cy="8925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5184138-CA22-44EE-8732-8042153341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81" y="3243944"/>
            <a:ext cx="957155" cy="10303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D296177-5893-459C-83CD-2E9CCD0D4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17" y="5183643"/>
            <a:ext cx="957155" cy="10303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B2DE5A-53EF-4B9D-9E4C-6C7E50F60895}"/>
              </a:ext>
            </a:extLst>
          </p:cNvPr>
          <p:cNvSpPr txBox="1"/>
          <p:nvPr/>
        </p:nvSpPr>
        <p:spPr>
          <a:xfrm rot="1320000">
            <a:off x="2753464" y="4902750"/>
            <a:ext cx="678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34" charset="-127"/>
              </a:rPr>
              <a:t>TRAVERSE MOVE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224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867 -0.0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-0.06945 L 0.0461 -0.3222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 -0.32223 L 0.10612 -0.282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199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-1.11111E-6 L 0.26511 0.18495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2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11 0.18495 L 0.26589 0.35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A5863A9-AEB4-4BCA-A901-BAD3FE2FD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977814" y="728037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B17FA2-66AE-4A8D-BC08-50370B7142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48386" y="562754"/>
            <a:ext cx="7025560" cy="2489577"/>
          </a:xfrm>
          <a:custGeom>
            <a:avLst/>
            <a:gdLst>
              <a:gd name="connsiteX0" fmla="*/ 0 w 5134692"/>
              <a:gd name="connsiteY0" fmla="*/ 0 h 1819529"/>
              <a:gd name="connsiteX1" fmla="*/ 5134692 w 5134692"/>
              <a:gd name="connsiteY1" fmla="*/ 0 h 1819529"/>
              <a:gd name="connsiteX2" fmla="*/ 5134692 w 5134692"/>
              <a:gd name="connsiteY2" fmla="*/ 1819529 h 1819529"/>
              <a:gd name="connsiteX3" fmla="*/ 2902060 w 5134692"/>
              <a:gd name="connsiteY3" fmla="*/ 1819529 h 1819529"/>
              <a:gd name="connsiteX4" fmla="*/ 2902060 w 5134692"/>
              <a:gd name="connsiteY4" fmla="*/ 576066 h 1819529"/>
              <a:gd name="connsiteX5" fmla="*/ 0 w 5134692"/>
              <a:gd name="connsiteY5" fmla="*/ 576066 h 181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4692" h="1819529">
                <a:moveTo>
                  <a:pt x="0" y="0"/>
                </a:moveTo>
                <a:lnTo>
                  <a:pt x="5134692" y="0"/>
                </a:lnTo>
                <a:lnTo>
                  <a:pt x="5134692" y="1819529"/>
                </a:lnTo>
                <a:lnTo>
                  <a:pt x="2902060" y="1819529"/>
                </a:lnTo>
                <a:lnTo>
                  <a:pt x="2902060" y="576066"/>
                </a:lnTo>
                <a:lnTo>
                  <a:pt x="0" y="576066"/>
                </a:lnTo>
                <a:close/>
              </a:path>
            </a:pathLst>
          </a:cu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B1F3BD-3319-417B-BDAE-2AE09E13547F}"/>
              </a:ext>
            </a:extLst>
          </p:cNvPr>
          <p:cNvSpPr txBox="1"/>
          <p:nvPr/>
        </p:nvSpPr>
        <p:spPr>
          <a:xfrm>
            <a:off x="4710286" y="1401571"/>
            <a:ext cx="6782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Set when to rotate EOAT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F7D43-53A1-4277-9B73-55DADCDA7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766" y="1310343"/>
            <a:ext cx="2957329" cy="1741988"/>
          </a:xfrm>
          <a:prstGeom prst="rect">
            <a:avLst/>
          </a:prstGeom>
        </p:spPr>
      </p:pic>
      <p:cxnSp>
        <p:nvCxnSpPr>
          <p:cNvPr id="21" name="AutoShape 18">
            <a:extLst>
              <a:ext uri="{FF2B5EF4-FFF2-40B4-BE49-F238E27FC236}">
                <a16:creationId xmlns:a16="http://schemas.microsoft.com/office/drawing/2014/main" id="{C5BCE1EF-21ED-46F0-899C-4EE701656AD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831866" y="3809678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21">
            <a:extLst>
              <a:ext uri="{FF2B5EF4-FFF2-40B4-BE49-F238E27FC236}">
                <a16:creationId xmlns:a16="http://schemas.microsoft.com/office/drawing/2014/main" id="{072C26B0-F50B-40AA-83E5-BE0359E6D2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74551" y="3631878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22">
            <a:extLst>
              <a:ext uri="{FF2B5EF4-FFF2-40B4-BE49-F238E27FC236}">
                <a16:creationId xmlns:a16="http://schemas.microsoft.com/office/drawing/2014/main" id="{D111494A-B218-4098-85ED-1558124C5B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10257" y="3375864"/>
            <a:ext cx="3672503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23">
            <a:extLst>
              <a:ext uri="{FF2B5EF4-FFF2-40B4-BE49-F238E27FC236}">
                <a16:creationId xmlns:a16="http://schemas.microsoft.com/office/drawing/2014/main" id="{D8847346-706E-42AA-A941-7F5A077967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6932" y="5214613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25">
            <a:extLst>
              <a:ext uri="{FF2B5EF4-FFF2-40B4-BE49-F238E27FC236}">
                <a16:creationId xmlns:a16="http://schemas.microsoft.com/office/drawing/2014/main" id="{8E286C51-6370-433F-B4FD-17078CDEC5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32157" y="5157463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Arc 26">
            <a:extLst>
              <a:ext uri="{FF2B5EF4-FFF2-40B4-BE49-F238E27FC236}">
                <a16:creationId xmlns:a16="http://schemas.microsoft.com/office/drawing/2014/main" id="{5B6CB4DE-9FC7-4AFA-904C-BBE1100BB1C4}"/>
              </a:ext>
            </a:extLst>
          </p:cNvPr>
          <p:cNvSpPr>
            <a:spLocks/>
          </p:cNvSpPr>
          <p:nvPr/>
        </p:nvSpPr>
        <p:spPr bwMode="auto">
          <a:xfrm>
            <a:off x="1873070" y="3384693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Arc 27">
            <a:extLst>
              <a:ext uri="{FF2B5EF4-FFF2-40B4-BE49-F238E27FC236}">
                <a16:creationId xmlns:a16="http://schemas.microsoft.com/office/drawing/2014/main" id="{570F99AD-0833-451E-B5C0-DA585051CB92}"/>
              </a:ext>
            </a:extLst>
          </p:cNvPr>
          <p:cNvSpPr>
            <a:spLocks/>
          </p:cNvSpPr>
          <p:nvPr/>
        </p:nvSpPr>
        <p:spPr bwMode="auto">
          <a:xfrm>
            <a:off x="1873070" y="3256106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28" name="AutoShape 28">
            <a:extLst>
              <a:ext uri="{FF2B5EF4-FFF2-40B4-BE49-F238E27FC236}">
                <a16:creationId xmlns:a16="http://schemas.microsoft.com/office/drawing/2014/main" id="{181522B6-524D-4354-A25C-46A16B2AFE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0888" y="3614056"/>
            <a:ext cx="3680636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40">
            <a:extLst>
              <a:ext uri="{FF2B5EF4-FFF2-40B4-BE49-F238E27FC236}">
                <a16:creationId xmlns:a16="http://schemas.microsoft.com/office/drawing/2014/main" id="{6C2D9E20-BC2B-4535-B899-14517F0248F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364045" y="5214613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AutoShape 41">
            <a:extLst>
              <a:ext uri="{FF2B5EF4-FFF2-40B4-BE49-F238E27FC236}">
                <a16:creationId xmlns:a16="http://schemas.microsoft.com/office/drawing/2014/main" id="{7008C760-BC51-44F6-9B40-6E24FAAA695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61778" y="5276091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F653889-31F2-46DA-9A2D-4EF8C5933F41}"/>
              </a:ext>
            </a:extLst>
          </p:cNvPr>
          <p:cNvSpPr/>
          <p:nvPr/>
        </p:nvSpPr>
        <p:spPr>
          <a:xfrm>
            <a:off x="5396546" y="4445923"/>
            <a:ext cx="927420" cy="8925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55AD18-8B24-44BA-A3BF-4334A05F1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46" y="4377024"/>
            <a:ext cx="957155" cy="10303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8FAAD4-C9D0-4D39-886F-D281A4C7F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2" y="5214613"/>
            <a:ext cx="957155" cy="103031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58CB42-F5CC-46A6-A55A-AA9F18CD64F8}"/>
              </a:ext>
            </a:extLst>
          </p:cNvPr>
          <p:cNvSpPr txBox="1"/>
          <p:nvPr/>
        </p:nvSpPr>
        <p:spPr>
          <a:xfrm rot="1320000">
            <a:off x="2753464" y="4902750"/>
            <a:ext cx="678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34" charset="-127"/>
              </a:rPr>
              <a:t>TRAVERSE MOVE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101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03868 -0.0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8 -0.06945 L 0.02591 -0.3430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91 -0.34305 L 0.3724 -0.122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00013 0.16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Parameter</a:t>
            </a:r>
          </a:p>
          <a:p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18867" y="5865994"/>
            <a:ext cx="405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dirty="0"/>
              <a:t>If Debug Mode is marked, administrator can view the entire program while robot is running</a:t>
            </a:r>
            <a:endParaRPr lang="ko-KR" altLang="ko-K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694B93-D198-40C3-8802-C5021F7393DA}"/>
              </a:ext>
            </a:extLst>
          </p:cNvPr>
          <p:cNvSpPr/>
          <p:nvPr/>
        </p:nvSpPr>
        <p:spPr>
          <a:xfrm>
            <a:off x="61190" y="5346243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83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335360" y="613737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AutoShape 18">
            <a:extLst>
              <a:ext uri="{FF2B5EF4-FFF2-40B4-BE49-F238E27FC236}">
                <a16:creationId xmlns:a16="http://schemas.microsoft.com/office/drawing/2014/main" id="{16638F36-0E4A-4059-84B6-6A9D236D4C4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89412" y="3695378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21">
            <a:extLst>
              <a:ext uri="{FF2B5EF4-FFF2-40B4-BE49-F238E27FC236}">
                <a16:creationId xmlns:a16="http://schemas.microsoft.com/office/drawing/2014/main" id="{07C4C52D-69FD-481F-88BB-BDEC324ABE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32097" y="3517578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22">
            <a:extLst>
              <a:ext uri="{FF2B5EF4-FFF2-40B4-BE49-F238E27FC236}">
                <a16:creationId xmlns:a16="http://schemas.microsoft.com/office/drawing/2014/main" id="{926ED188-05A6-4A88-BAAB-92E890D7DD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67803" y="3261564"/>
            <a:ext cx="3672503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23">
            <a:extLst>
              <a:ext uri="{FF2B5EF4-FFF2-40B4-BE49-F238E27FC236}">
                <a16:creationId xmlns:a16="http://schemas.microsoft.com/office/drawing/2014/main" id="{B78777A9-EECB-4FA9-837F-EB74A22586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94478" y="5100313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25">
            <a:extLst>
              <a:ext uri="{FF2B5EF4-FFF2-40B4-BE49-F238E27FC236}">
                <a16:creationId xmlns:a16="http://schemas.microsoft.com/office/drawing/2014/main" id="{571E17D8-6B69-490A-B342-C1C6880069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89703" y="5043163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Arc 26">
            <a:extLst>
              <a:ext uri="{FF2B5EF4-FFF2-40B4-BE49-F238E27FC236}">
                <a16:creationId xmlns:a16="http://schemas.microsoft.com/office/drawing/2014/main" id="{8F89196C-7BC4-407D-9D7F-50AC8004A367}"/>
              </a:ext>
            </a:extLst>
          </p:cNvPr>
          <p:cNvSpPr>
            <a:spLocks/>
          </p:cNvSpPr>
          <p:nvPr/>
        </p:nvSpPr>
        <p:spPr bwMode="auto">
          <a:xfrm>
            <a:off x="5180165" y="4811388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0" name="Arc 27">
            <a:extLst>
              <a:ext uri="{FF2B5EF4-FFF2-40B4-BE49-F238E27FC236}">
                <a16:creationId xmlns:a16="http://schemas.microsoft.com/office/drawing/2014/main" id="{59C0E83B-B5A2-4207-A024-6573F9328FDD}"/>
              </a:ext>
            </a:extLst>
          </p:cNvPr>
          <p:cNvSpPr>
            <a:spLocks/>
          </p:cNvSpPr>
          <p:nvPr/>
        </p:nvSpPr>
        <p:spPr bwMode="auto">
          <a:xfrm>
            <a:off x="5180165" y="4682801"/>
            <a:ext cx="219075" cy="231775"/>
          </a:xfrm>
          <a:custGeom>
            <a:avLst/>
            <a:gdLst>
              <a:gd name="G0" fmla="+- 15439 0 0"/>
              <a:gd name="G1" fmla="+- 0 0 0"/>
              <a:gd name="G2" fmla="+- 21600 0 0"/>
              <a:gd name="T0" fmla="*/ 35574 w 35574"/>
              <a:gd name="T1" fmla="*/ 7820 h 21600"/>
              <a:gd name="T2" fmla="*/ 0 w 35574"/>
              <a:gd name="T3" fmla="*/ 15107 h 21600"/>
              <a:gd name="T4" fmla="*/ 15439 w 35574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574" h="21600" fill="none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</a:path>
              <a:path w="35574" h="21600" stroke="0" extrusionOk="0">
                <a:moveTo>
                  <a:pt x="35573" y="7819"/>
                </a:moveTo>
                <a:cubicBezTo>
                  <a:pt x="32347" y="16127"/>
                  <a:pt x="24350" y="21599"/>
                  <a:pt x="15439" y="21600"/>
                </a:cubicBezTo>
                <a:cubicBezTo>
                  <a:pt x="9628" y="21600"/>
                  <a:pt x="4063" y="19259"/>
                  <a:pt x="0" y="15106"/>
                </a:cubicBezTo>
                <a:lnTo>
                  <a:pt x="1543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46" name="AutoShape 28">
            <a:extLst>
              <a:ext uri="{FF2B5EF4-FFF2-40B4-BE49-F238E27FC236}">
                <a16:creationId xmlns:a16="http://schemas.microsoft.com/office/drawing/2014/main" id="{BB6051B8-BBC5-4CD3-9C0B-05FAE28A61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48434" y="3499756"/>
            <a:ext cx="3680636" cy="141146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AutoShape 36">
            <a:extLst>
              <a:ext uri="{FF2B5EF4-FFF2-40B4-BE49-F238E27FC236}">
                <a16:creationId xmlns:a16="http://schemas.microsoft.com/office/drawing/2014/main" id="{E18AE70F-C116-407E-A761-F7EF867DF0F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440007" y="5547547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8" name="Text Box 37">
            <a:extLst>
              <a:ext uri="{FF2B5EF4-FFF2-40B4-BE49-F238E27FC236}">
                <a16:creationId xmlns:a16="http://schemas.microsoft.com/office/drawing/2014/main" id="{CAB19196-CBF7-41EA-99E8-B9B3E4276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639" y="3047044"/>
            <a:ext cx="360496" cy="4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9" name="Text Box 38">
            <a:extLst>
              <a:ext uri="{FF2B5EF4-FFF2-40B4-BE49-F238E27FC236}">
                <a16:creationId xmlns:a16="http://schemas.microsoft.com/office/drawing/2014/main" id="{6753E1B8-08FF-46AA-97F3-A56B026F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681" y="3287031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0" name="Text Box 39">
            <a:extLst>
              <a:ext uri="{FF2B5EF4-FFF2-40B4-BE49-F238E27FC236}">
                <a16:creationId xmlns:a16="http://schemas.microsoft.com/office/drawing/2014/main" id="{635D3CA3-DEC0-4AB7-8CD8-9E936C24C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333" y="5989313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51" name="AutoShape 40">
            <a:extLst>
              <a:ext uri="{FF2B5EF4-FFF2-40B4-BE49-F238E27FC236}">
                <a16:creationId xmlns:a16="http://schemas.microsoft.com/office/drawing/2014/main" id="{A772BF73-8B4D-4732-86C1-AC8796EE06D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21591" y="5100313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41">
            <a:extLst>
              <a:ext uri="{FF2B5EF4-FFF2-40B4-BE49-F238E27FC236}">
                <a16:creationId xmlns:a16="http://schemas.microsoft.com/office/drawing/2014/main" id="{DA8F4C02-B49A-44B6-9D69-5926DCB6B79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19324" y="5161791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ext Box 44">
            <a:extLst>
              <a:ext uri="{FF2B5EF4-FFF2-40B4-BE49-F238E27FC236}">
                <a16:creationId xmlns:a16="http://schemas.microsoft.com/office/drawing/2014/main" id="{E9D987B8-1F45-4262-90C8-9BFB3FFE4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775" y="5391972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1EB0EBC-714E-4A56-8920-3FE4CC884D05}"/>
              </a:ext>
            </a:extLst>
          </p:cNvPr>
          <p:cNvSpPr/>
          <p:nvPr/>
        </p:nvSpPr>
        <p:spPr>
          <a:xfrm>
            <a:off x="5428492" y="4638674"/>
            <a:ext cx="66970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OFF</a:t>
            </a:r>
            <a:r>
              <a:rPr kumimoji="0" lang="en-US" altLang="ko-KR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setting:</a:t>
            </a:r>
          </a:p>
          <a:p>
            <a:pPr marR="0" lvl="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aseline="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Not</a:t>
            </a:r>
            <a:r>
              <a:rPr lang="en-US" altLang="ko-KR" sz="280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rPr>
              <a:t> using sub release position for runner.</a:t>
            </a:r>
          </a:p>
          <a:p>
            <a:pPr marR="0" lvl="1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All</a:t>
            </a:r>
            <a:r>
              <a:rPr kumimoji="0" lang="en-US" altLang="ko-KR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methods OFF at </a:t>
            </a:r>
            <a:r>
              <a:rPr kumimoji="0" lang="en-US" altLang="ko-KR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main release </a:t>
            </a:r>
            <a:r>
              <a:rPr kumimoji="0" lang="en-US" altLang="ko-KR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position</a:t>
            </a:r>
            <a:endParaRPr kumimoji="0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75DA8B-5A44-4183-903D-6C23DBBC3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338" y="1568791"/>
            <a:ext cx="5182323" cy="523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7C37FB-4DC8-4FA6-9DA3-59FEDFBE7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0933" y="2111136"/>
            <a:ext cx="3317728" cy="2005718"/>
          </a:xfrm>
          <a:prstGeom prst="rect">
            <a:avLst/>
          </a:prstGeom>
        </p:spPr>
      </p:pic>
      <p:sp>
        <p:nvSpPr>
          <p:cNvPr id="54" name="Text Box 39">
            <a:extLst>
              <a:ext uri="{FF2B5EF4-FFF2-40B4-BE49-F238E27FC236}">
                <a16:creationId xmlns:a16="http://schemas.microsoft.com/office/drawing/2014/main" id="{750009B0-0BAA-4BC7-B64A-55BBDEF52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374" y="994783"/>
            <a:ext cx="5399341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 runner release timing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650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42600" y="809525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AutoShape 18">
            <a:extLst>
              <a:ext uri="{FF2B5EF4-FFF2-40B4-BE49-F238E27FC236}">
                <a16:creationId xmlns:a16="http://schemas.microsoft.com/office/drawing/2014/main" id="{16638F36-0E4A-4059-84B6-6A9D236D4C4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296652" y="3891166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21">
            <a:extLst>
              <a:ext uri="{FF2B5EF4-FFF2-40B4-BE49-F238E27FC236}">
                <a16:creationId xmlns:a16="http://schemas.microsoft.com/office/drawing/2014/main" id="{07C4C52D-69FD-481F-88BB-BDEC324ABEA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9337" y="3713366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22">
            <a:extLst>
              <a:ext uri="{FF2B5EF4-FFF2-40B4-BE49-F238E27FC236}">
                <a16:creationId xmlns:a16="http://schemas.microsoft.com/office/drawing/2014/main" id="{926ED188-05A6-4A88-BAAB-92E890D7DD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84568" y="3447827"/>
            <a:ext cx="2191710" cy="901038"/>
          </a:xfrm>
          <a:prstGeom prst="straightConnector1">
            <a:avLst/>
          </a:prstGeom>
          <a:noFill/>
          <a:ln w="38100">
            <a:solidFill>
              <a:srgbClr val="189218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23">
            <a:extLst>
              <a:ext uri="{FF2B5EF4-FFF2-40B4-BE49-F238E27FC236}">
                <a16:creationId xmlns:a16="http://schemas.microsoft.com/office/drawing/2014/main" id="{B78777A9-EECB-4FA9-837F-EB74A22586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75985" y="5103572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AutoShape 36">
            <a:extLst>
              <a:ext uri="{FF2B5EF4-FFF2-40B4-BE49-F238E27FC236}">
                <a16:creationId xmlns:a16="http://schemas.microsoft.com/office/drawing/2014/main" id="{E18AE70F-C116-407E-A761-F7EF867DF0F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547247" y="5743335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8" name="Text Box 37">
            <a:extLst>
              <a:ext uri="{FF2B5EF4-FFF2-40B4-BE49-F238E27FC236}">
                <a16:creationId xmlns:a16="http://schemas.microsoft.com/office/drawing/2014/main" id="{CAB19196-CBF7-41EA-99E8-B9B3E4276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879" y="3242832"/>
            <a:ext cx="360496" cy="4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9" name="Text Box 38">
            <a:extLst>
              <a:ext uri="{FF2B5EF4-FFF2-40B4-BE49-F238E27FC236}">
                <a16:creationId xmlns:a16="http://schemas.microsoft.com/office/drawing/2014/main" id="{6753E1B8-08FF-46AA-97F3-A56B026FA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6921" y="3482819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0" name="Text Box 39">
            <a:extLst>
              <a:ext uri="{FF2B5EF4-FFF2-40B4-BE49-F238E27FC236}">
                <a16:creationId xmlns:a16="http://schemas.microsoft.com/office/drawing/2014/main" id="{635D3CA3-DEC0-4AB7-8CD8-9E936C24C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573" y="6185101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51" name="AutoShape 40">
            <a:extLst>
              <a:ext uri="{FF2B5EF4-FFF2-40B4-BE49-F238E27FC236}">
                <a16:creationId xmlns:a16="http://schemas.microsoft.com/office/drawing/2014/main" id="{A772BF73-8B4D-4732-86C1-AC8796EE06D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8831" y="5296101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AutoShape 41">
            <a:extLst>
              <a:ext uri="{FF2B5EF4-FFF2-40B4-BE49-F238E27FC236}">
                <a16:creationId xmlns:a16="http://schemas.microsoft.com/office/drawing/2014/main" id="{DA8F4C02-B49A-44B6-9D69-5926DCB6B79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26564" y="5357579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Text Box 44">
            <a:extLst>
              <a:ext uri="{FF2B5EF4-FFF2-40B4-BE49-F238E27FC236}">
                <a16:creationId xmlns:a16="http://schemas.microsoft.com/office/drawing/2014/main" id="{E9D987B8-1F45-4262-90C8-9BFB3FFE4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15" y="5587760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A27ABE8-64B1-41F2-9989-B6BCC28B9055}"/>
              </a:ext>
            </a:extLst>
          </p:cNvPr>
          <p:cNvSpPr/>
          <p:nvPr/>
        </p:nvSpPr>
        <p:spPr>
          <a:xfrm>
            <a:off x="3903396" y="4312742"/>
            <a:ext cx="138022" cy="1293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 Box 39">
            <a:extLst>
              <a:ext uri="{FF2B5EF4-FFF2-40B4-BE49-F238E27FC236}">
                <a16:creationId xmlns:a16="http://schemas.microsoft.com/office/drawing/2014/main" id="{CE22708D-77C1-4DB6-AC33-3959435BD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991" y="3218190"/>
            <a:ext cx="3851038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Traverse OFF 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Drop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 the Runner(s) First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Then the part(s).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1AC8BB8-D6A5-47AE-932B-CBD3459543EC}"/>
              </a:ext>
            </a:extLst>
          </p:cNvPr>
          <p:cNvCxnSpPr>
            <a:cxnSpLocks/>
            <a:stCxn id="54" idx="7"/>
            <a:endCxn id="55" idx="1"/>
          </p:cNvCxnSpPr>
          <p:nvPr/>
        </p:nvCxnSpPr>
        <p:spPr>
          <a:xfrm flipV="1">
            <a:off x="4021205" y="3429000"/>
            <a:ext cx="1413786" cy="902692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AutoShape 22">
            <a:extLst>
              <a:ext uri="{FF2B5EF4-FFF2-40B4-BE49-F238E27FC236}">
                <a16:creationId xmlns:a16="http://schemas.microsoft.com/office/drawing/2014/main" id="{736668BB-78CF-4BC0-8798-96FC6A8AE03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74886" y="4413564"/>
            <a:ext cx="1334756" cy="561862"/>
          </a:xfrm>
          <a:prstGeom prst="straightConnector1">
            <a:avLst/>
          </a:prstGeom>
          <a:noFill/>
          <a:ln w="38100">
            <a:solidFill>
              <a:srgbClr val="189218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E1FFBE6A-B402-4BAA-931F-645646237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338" y="1568791"/>
            <a:ext cx="5182323" cy="5239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0C1804-D456-4493-A4E7-E6EFD27BB2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9032" y="1568791"/>
            <a:ext cx="2389629" cy="2046673"/>
          </a:xfrm>
          <a:prstGeom prst="rect">
            <a:avLst/>
          </a:prstGeom>
        </p:spPr>
      </p:pic>
      <p:sp>
        <p:nvSpPr>
          <p:cNvPr id="39" name="Text Box 39">
            <a:extLst>
              <a:ext uri="{FF2B5EF4-FFF2-40B4-BE49-F238E27FC236}">
                <a16:creationId xmlns:a16="http://schemas.microsoft.com/office/drawing/2014/main" id="{2ECA8B45-22AA-4703-91F5-681EFA55D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374" y="994783"/>
            <a:ext cx="5399341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 runner release timing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Picture 2" descr="Small Multifunctional Metal Scrap E Waste Industrial Home Shredding Machine  For Waste Processing Recycling - Buy All Purpose Metal Wood Tree Glass Plastic  Waste Recycling Grinder Shredder Machine,Recycle Shred Rubber Leather Tire">
            <a:extLst>
              <a:ext uri="{FF2B5EF4-FFF2-40B4-BE49-F238E27FC236}">
                <a16:creationId xmlns:a16="http://schemas.microsoft.com/office/drawing/2014/main" id="{55A4C35B-762E-4207-4065-9A7F7CA9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22" y="4619921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AA1C05C-7F58-4675-A561-0DDB444A851D}"/>
              </a:ext>
            </a:extLst>
          </p:cNvPr>
          <p:cNvSpPr txBox="1"/>
          <p:nvPr/>
        </p:nvSpPr>
        <p:spPr>
          <a:xfrm rot="1320000">
            <a:off x="1809097" y="4535494"/>
            <a:ext cx="678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34" charset="-127"/>
              </a:rPr>
              <a:t>TRAVERSE MOVE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 Demi" panose="020E0802020502020306" pitchFamily="34" charset="0"/>
              <a:ea typeface="맑은 고딕" panose="020B0503020000020004" pitchFamily="34" charset="-127"/>
            </a:endParaRPr>
          </a:p>
        </p:txBody>
      </p:sp>
      <p:pic>
        <p:nvPicPr>
          <p:cNvPr id="4" name="Main Arm Release - Traverse Off">
            <a:hlinkClick r:id="" action="ppaction://media"/>
            <a:extLst>
              <a:ext uri="{FF2B5EF4-FFF2-40B4-BE49-F238E27FC236}">
                <a16:creationId xmlns:a16="http://schemas.microsoft.com/office/drawing/2014/main" id="{9E2EFAC9-9E2D-EC01-8DF7-AA1A8EF85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9261" y="30481"/>
            <a:ext cx="3840479" cy="68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2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92F33D-2079-472B-BBF9-ECDD76E7AB18}"/>
              </a:ext>
            </a:extLst>
          </p:cNvPr>
          <p:cNvSpPr txBox="1"/>
          <p:nvPr/>
        </p:nvSpPr>
        <p:spPr>
          <a:xfrm>
            <a:off x="6096000" y="1883036"/>
            <a:ext cx="6788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b="1" dirty="0"/>
              <a:t>Status Bar</a:t>
            </a:r>
            <a:endParaRPr lang="ko-KR" altLang="en-US" sz="6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9FFF8-40B6-44FC-A4E9-DBB94891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8" y="588910"/>
            <a:ext cx="5671192" cy="67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50EC08-53D1-418C-AECA-F59F92ABFBD4}"/>
              </a:ext>
            </a:extLst>
          </p:cNvPr>
          <p:cNvSpPr/>
          <p:nvPr/>
        </p:nvSpPr>
        <p:spPr>
          <a:xfrm>
            <a:off x="2061029" y="2238110"/>
            <a:ext cx="2540000" cy="56023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6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42600" y="809525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1FFBE6A-B402-4BAA-931F-645646237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4338" y="1568791"/>
            <a:ext cx="5182323" cy="523948"/>
          </a:xfrm>
          <a:prstGeom prst="rect">
            <a:avLst/>
          </a:prstGeom>
        </p:spPr>
      </p:pic>
      <p:cxnSp>
        <p:nvCxnSpPr>
          <p:cNvPr id="33" name="AutoShape 18">
            <a:extLst>
              <a:ext uri="{FF2B5EF4-FFF2-40B4-BE49-F238E27FC236}">
                <a16:creationId xmlns:a16="http://schemas.microsoft.com/office/drawing/2014/main" id="{4D501673-A552-46F6-9F38-05FD812D6AA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245353" y="3811086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1">
            <a:extLst>
              <a:ext uri="{FF2B5EF4-FFF2-40B4-BE49-F238E27FC236}">
                <a16:creationId xmlns:a16="http://schemas.microsoft.com/office/drawing/2014/main" id="{34BFC7A3-9712-4FCA-A236-DFA68E7B55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88038" y="3633286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3">
            <a:extLst>
              <a:ext uri="{FF2B5EF4-FFF2-40B4-BE49-F238E27FC236}">
                <a16:creationId xmlns:a16="http://schemas.microsoft.com/office/drawing/2014/main" id="{40CD8408-A2C4-4BB3-BC8C-DBFD1EDC82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50419" y="5216021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25">
            <a:extLst>
              <a:ext uri="{FF2B5EF4-FFF2-40B4-BE49-F238E27FC236}">
                <a16:creationId xmlns:a16="http://schemas.microsoft.com/office/drawing/2014/main" id="{209FC8A5-6C49-44AC-9876-5F68A53737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45644" y="5158871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28">
            <a:extLst>
              <a:ext uri="{FF2B5EF4-FFF2-40B4-BE49-F238E27FC236}">
                <a16:creationId xmlns:a16="http://schemas.microsoft.com/office/drawing/2014/main" id="{7612B1F1-6F6B-4B3F-A58B-7C07D4303A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04375" y="3615464"/>
            <a:ext cx="2185797" cy="866046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AutoShape 36">
            <a:extLst>
              <a:ext uri="{FF2B5EF4-FFF2-40B4-BE49-F238E27FC236}">
                <a16:creationId xmlns:a16="http://schemas.microsoft.com/office/drawing/2014/main" id="{F78D6146-6069-466D-B440-0F97AA10BB5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495948" y="5663255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5" name="Text Box 37">
            <a:extLst>
              <a:ext uri="{FF2B5EF4-FFF2-40B4-BE49-F238E27FC236}">
                <a16:creationId xmlns:a16="http://schemas.microsoft.com/office/drawing/2014/main" id="{9961B79A-EA1A-4E41-95B8-B170FD12F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580" y="3162752"/>
            <a:ext cx="360496" cy="4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6" name="Text Box 38">
            <a:extLst>
              <a:ext uri="{FF2B5EF4-FFF2-40B4-BE49-F238E27FC236}">
                <a16:creationId xmlns:a16="http://schemas.microsoft.com/office/drawing/2014/main" id="{EC47380F-2536-499F-B3BD-7E96C82AE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622" y="3402739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6" name="Text Box 39">
            <a:extLst>
              <a:ext uri="{FF2B5EF4-FFF2-40B4-BE49-F238E27FC236}">
                <a16:creationId xmlns:a16="http://schemas.microsoft.com/office/drawing/2014/main" id="{10D352A0-5CE5-4551-BD45-1093A1C38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274" y="6105021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57" name="AutoShape 40">
            <a:extLst>
              <a:ext uri="{FF2B5EF4-FFF2-40B4-BE49-F238E27FC236}">
                <a16:creationId xmlns:a16="http://schemas.microsoft.com/office/drawing/2014/main" id="{30021810-4621-4BE8-B027-84312F8880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77532" y="5216021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41">
            <a:extLst>
              <a:ext uri="{FF2B5EF4-FFF2-40B4-BE49-F238E27FC236}">
                <a16:creationId xmlns:a16="http://schemas.microsoft.com/office/drawing/2014/main" id="{72A9BC15-1A3D-4B40-B092-5F1542C5E5E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75265" y="5277499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ext Box 44">
            <a:extLst>
              <a:ext uri="{FF2B5EF4-FFF2-40B4-BE49-F238E27FC236}">
                <a16:creationId xmlns:a16="http://schemas.microsoft.com/office/drawing/2014/main" id="{5E9E7549-11B4-448A-ADBA-A663C61CB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16" y="5507680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5BCBE13-24F7-4720-9E88-9B3471BB7A32}"/>
              </a:ext>
            </a:extLst>
          </p:cNvPr>
          <p:cNvSpPr/>
          <p:nvPr/>
        </p:nvSpPr>
        <p:spPr>
          <a:xfrm>
            <a:off x="3694935" y="4445390"/>
            <a:ext cx="138022" cy="129397"/>
          </a:xfrm>
          <a:prstGeom prst="ellipse">
            <a:avLst/>
          </a:prstGeom>
          <a:solidFill>
            <a:srgbClr val="FB0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AutoShape 22">
            <a:extLst>
              <a:ext uri="{FF2B5EF4-FFF2-40B4-BE49-F238E27FC236}">
                <a16:creationId xmlns:a16="http://schemas.microsoft.com/office/drawing/2014/main" id="{25FAB9EA-2E71-47B1-B2FD-96FBD5AAA1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23744" y="3377272"/>
            <a:ext cx="3721900" cy="150093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28">
            <a:extLst>
              <a:ext uri="{FF2B5EF4-FFF2-40B4-BE49-F238E27FC236}">
                <a16:creationId xmlns:a16="http://schemas.microsoft.com/office/drawing/2014/main" id="{CA63AA0E-BFC5-4C87-9C6C-63928B1300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43342" y="4546209"/>
            <a:ext cx="1472006" cy="572516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 Box 39">
            <a:extLst>
              <a:ext uri="{FF2B5EF4-FFF2-40B4-BE49-F238E27FC236}">
                <a16:creationId xmlns:a16="http://schemas.microsoft.com/office/drawing/2014/main" id="{AB035360-4AF4-4A32-8C14-68A5EBC7F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942" y="3854418"/>
            <a:ext cx="6502458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Traverse Return OFF 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Drop the part(s) first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Then, drop the runner(s) while returning to WAIT position.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E5BBE45-DBEB-4E06-94B3-FC768A60DEE1}"/>
              </a:ext>
            </a:extLst>
          </p:cNvPr>
          <p:cNvCxnSpPr>
            <a:cxnSpLocks/>
          </p:cNvCxnSpPr>
          <p:nvPr/>
        </p:nvCxnSpPr>
        <p:spPr>
          <a:xfrm flipH="1">
            <a:off x="3761093" y="4216341"/>
            <a:ext cx="2021845" cy="290489"/>
          </a:xfrm>
          <a:prstGeom prst="line">
            <a:avLst/>
          </a:prstGeom>
          <a:ln>
            <a:solidFill>
              <a:srgbClr val="FB05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20371EA-634A-408D-8692-8DC9C3D38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2343" y="1568790"/>
            <a:ext cx="2550068" cy="2200743"/>
          </a:xfrm>
          <a:prstGeom prst="rect">
            <a:avLst/>
          </a:prstGeom>
        </p:spPr>
      </p:pic>
      <p:sp>
        <p:nvSpPr>
          <p:cNvPr id="66" name="Text Box 39">
            <a:extLst>
              <a:ext uri="{FF2B5EF4-FFF2-40B4-BE49-F238E27FC236}">
                <a16:creationId xmlns:a16="http://schemas.microsoft.com/office/drawing/2014/main" id="{AE9F6262-0CBB-4FFA-8DE3-933B9ED40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374" y="994783"/>
            <a:ext cx="5399341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 runner release timing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" name="Picture 1" descr="Small Multifunctional Metal Scrap E Waste Industrial Home Shredding Machine  For Waste Processing Recycling - Buy All Purpose Metal Wood Tree Glass Plastic  Waste Recycling Grinder Shredder Machine,Recycle Shred Rubber Leather Tire">
            <a:extLst>
              <a:ext uri="{FF2B5EF4-FFF2-40B4-BE49-F238E27FC236}">
                <a16:creationId xmlns:a16="http://schemas.microsoft.com/office/drawing/2014/main" id="{7518E01E-C7FE-86E0-97F4-AEF98FFE9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47" y="4700205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099946A-8F00-44B6-B56A-96434D2356DA}"/>
              </a:ext>
            </a:extLst>
          </p:cNvPr>
          <p:cNvSpPr txBox="1"/>
          <p:nvPr/>
        </p:nvSpPr>
        <p:spPr>
          <a:xfrm rot="1320000">
            <a:off x="1194505" y="4887760"/>
            <a:ext cx="6782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맑은 고딕" panose="020B0503020000020004" pitchFamily="34" charset="-127"/>
              </a:rPr>
              <a:t>TRAVERSE RETURN MOVE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맑은 고딕" panose="020B0503020000020004" pitchFamily="34" charset="-127"/>
            </a:endParaRPr>
          </a:p>
        </p:txBody>
      </p:sp>
      <p:pic>
        <p:nvPicPr>
          <p:cNvPr id="3" name="Main Arm Release - Traverse Return Off">
            <a:hlinkClick r:id="" action="ppaction://media"/>
            <a:extLst>
              <a:ext uri="{FF2B5EF4-FFF2-40B4-BE49-F238E27FC236}">
                <a16:creationId xmlns:a16="http://schemas.microsoft.com/office/drawing/2014/main" id="{45B027E0-1638-556B-E76A-286A43EC2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339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42600" y="809525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1FFBE6A-B402-4BAA-931F-645646237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338" y="1568791"/>
            <a:ext cx="5182323" cy="523948"/>
          </a:xfrm>
          <a:prstGeom prst="rect">
            <a:avLst/>
          </a:prstGeom>
        </p:spPr>
      </p:pic>
      <p:cxnSp>
        <p:nvCxnSpPr>
          <p:cNvPr id="33" name="AutoShape 18">
            <a:extLst>
              <a:ext uri="{FF2B5EF4-FFF2-40B4-BE49-F238E27FC236}">
                <a16:creationId xmlns:a16="http://schemas.microsoft.com/office/drawing/2014/main" id="{4D501673-A552-46F6-9F38-05FD812D6AA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245353" y="3811086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1">
            <a:extLst>
              <a:ext uri="{FF2B5EF4-FFF2-40B4-BE49-F238E27FC236}">
                <a16:creationId xmlns:a16="http://schemas.microsoft.com/office/drawing/2014/main" id="{34BFC7A3-9712-4FCA-A236-DFA68E7B55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88038" y="3633286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3">
            <a:extLst>
              <a:ext uri="{FF2B5EF4-FFF2-40B4-BE49-F238E27FC236}">
                <a16:creationId xmlns:a16="http://schemas.microsoft.com/office/drawing/2014/main" id="{40CD8408-A2C4-4BB3-BC8C-DBFD1EDC82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50419" y="5216021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25">
            <a:extLst>
              <a:ext uri="{FF2B5EF4-FFF2-40B4-BE49-F238E27FC236}">
                <a16:creationId xmlns:a16="http://schemas.microsoft.com/office/drawing/2014/main" id="{209FC8A5-6C49-44AC-9876-5F68A53737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45644" y="5158871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28">
            <a:extLst>
              <a:ext uri="{FF2B5EF4-FFF2-40B4-BE49-F238E27FC236}">
                <a16:creationId xmlns:a16="http://schemas.microsoft.com/office/drawing/2014/main" id="{7612B1F1-6F6B-4B3F-A58B-7C07D4303A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04375" y="3615464"/>
            <a:ext cx="3684899" cy="1483744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AutoShape 36">
            <a:extLst>
              <a:ext uri="{FF2B5EF4-FFF2-40B4-BE49-F238E27FC236}">
                <a16:creationId xmlns:a16="http://schemas.microsoft.com/office/drawing/2014/main" id="{F78D6146-6069-466D-B440-0F97AA10BB5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495948" y="5663255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5" name="Text Box 37">
            <a:extLst>
              <a:ext uri="{FF2B5EF4-FFF2-40B4-BE49-F238E27FC236}">
                <a16:creationId xmlns:a16="http://schemas.microsoft.com/office/drawing/2014/main" id="{9961B79A-EA1A-4E41-95B8-B170FD12F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580" y="3162752"/>
            <a:ext cx="360496" cy="4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③</a:t>
            </a:r>
            <a:endParaRPr kumimoji="1" lang="ko-KR" altLang="ko-K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46" name="Text Box 38">
            <a:extLst>
              <a:ext uri="{FF2B5EF4-FFF2-40B4-BE49-F238E27FC236}">
                <a16:creationId xmlns:a16="http://schemas.microsoft.com/office/drawing/2014/main" id="{EC47380F-2536-499F-B3BD-7E96C82AE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622" y="3402739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①</a:t>
            </a:r>
            <a:endParaRPr kumimoji="1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6" name="Text Box 39">
            <a:extLst>
              <a:ext uri="{FF2B5EF4-FFF2-40B4-BE49-F238E27FC236}">
                <a16:creationId xmlns:a16="http://schemas.microsoft.com/office/drawing/2014/main" id="{10D352A0-5CE5-4551-BD45-1093A1C38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274" y="6105021"/>
            <a:ext cx="4143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④</a:t>
            </a:r>
            <a:endParaRPr kumimoji="1" lang="ko-KR" altLang="ko-K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57" name="AutoShape 40">
            <a:extLst>
              <a:ext uri="{FF2B5EF4-FFF2-40B4-BE49-F238E27FC236}">
                <a16:creationId xmlns:a16="http://schemas.microsoft.com/office/drawing/2014/main" id="{30021810-4621-4BE8-B027-84312F8880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77532" y="5216021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41">
            <a:extLst>
              <a:ext uri="{FF2B5EF4-FFF2-40B4-BE49-F238E27FC236}">
                <a16:creationId xmlns:a16="http://schemas.microsoft.com/office/drawing/2014/main" id="{72A9BC15-1A3D-4B40-B092-5F1542C5E5E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75265" y="5277499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ext Box 44">
            <a:extLst>
              <a:ext uri="{FF2B5EF4-FFF2-40B4-BE49-F238E27FC236}">
                <a16:creationId xmlns:a16="http://schemas.microsoft.com/office/drawing/2014/main" id="{5E9E7549-11B4-448A-ADBA-A663C61CB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16" y="5507680"/>
            <a:ext cx="4127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②</a:t>
            </a:r>
            <a:endParaRPr kumimoji="1" lang="ko-KR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5BCBE13-24F7-4720-9E88-9B3471BB7A32}"/>
              </a:ext>
            </a:extLst>
          </p:cNvPr>
          <p:cNvSpPr/>
          <p:nvPr/>
        </p:nvSpPr>
        <p:spPr>
          <a:xfrm>
            <a:off x="1313707" y="5229613"/>
            <a:ext cx="138022" cy="129397"/>
          </a:xfrm>
          <a:prstGeom prst="ellipse">
            <a:avLst/>
          </a:prstGeom>
          <a:solidFill>
            <a:srgbClr val="FB0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AutoShape 22">
            <a:extLst>
              <a:ext uri="{FF2B5EF4-FFF2-40B4-BE49-F238E27FC236}">
                <a16:creationId xmlns:a16="http://schemas.microsoft.com/office/drawing/2014/main" id="{25FAB9EA-2E71-47B1-B2FD-96FBD5AAA1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23744" y="3377272"/>
            <a:ext cx="3721900" cy="150093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 Box 39">
            <a:extLst>
              <a:ext uri="{FF2B5EF4-FFF2-40B4-BE49-F238E27FC236}">
                <a16:creationId xmlns:a16="http://schemas.microsoft.com/office/drawing/2014/main" id="{AB035360-4AF4-4A32-8C14-68A5EBC7F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942" y="3854418"/>
            <a:ext cx="4830344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In Mold 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After taking out the part &amp; runner,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Kick back,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then release 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gripper</a:t>
            </a: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,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then moves up.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E5BBE45-DBEB-4E06-94B3-FC768A60DEE1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1360904" y="4065228"/>
            <a:ext cx="4481038" cy="1212271"/>
          </a:xfrm>
          <a:prstGeom prst="line">
            <a:avLst/>
          </a:prstGeom>
          <a:ln>
            <a:solidFill>
              <a:srgbClr val="FB05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E91A246-FB44-4331-911C-41FE29CD7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6404" y="1568791"/>
            <a:ext cx="2562257" cy="2184413"/>
          </a:xfrm>
          <a:prstGeom prst="rect">
            <a:avLst/>
          </a:prstGeom>
        </p:spPr>
      </p:pic>
      <p:sp>
        <p:nvSpPr>
          <p:cNvPr id="43" name="Text Box 39">
            <a:extLst>
              <a:ext uri="{FF2B5EF4-FFF2-40B4-BE49-F238E27FC236}">
                <a16:creationId xmlns:a16="http://schemas.microsoft.com/office/drawing/2014/main" id="{2B396731-51A7-44DF-9495-3955C00D2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374" y="994783"/>
            <a:ext cx="5399341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 runner release timing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550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Parameter</a:t>
            </a:r>
          </a:p>
          <a:p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18867" y="5865994"/>
            <a:ext cx="405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dirty="0"/>
              <a:t>If Debug Mode is marked, administrator can view the entire program while robot is running</a:t>
            </a:r>
            <a:endParaRPr lang="ko-KR" altLang="ko-K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694B93-D198-40C3-8802-C5021F7393DA}"/>
              </a:ext>
            </a:extLst>
          </p:cNvPr>
          <p:cNvSpPr/>
          <p:nvPr/>
        </p:nvSpPr>
        <p:spPr>
          <a:xfrm>
            <a:off x="4095566" y="1630586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380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42600" y="809525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AutoShape 18">
            <a:extLst>
              <a:ext uri="{FF2B5EF4-FFF2-40B4-BE49-F238E27FC236}">
                <a16:creationId xmlns:a16="http://schemas.microsoft.com/office/drawing/2014/main" id="{4D501673-A552-46F6-9F38-05FD812D6AA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245353" y="3811086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21">
            <a:extLst>
              <a:ext uri="{FF2B5EF4-FFF2-40B4-BE49-F238E27FC236}">
                <a16:creationId xmlns:a16="http://schemas.microsoft.com/office/drawing/2014/main" id="{34BFC7A3-9712-4FCA-A236-DFA68E7B55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88038" y="3633286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23">
            <a:extLst>
              <a:ext uri="{FF2B5EF4-FFF2-40B4-BE49-F238E27FC236}">
                <a16:creationId xmlns:a16="http://schemas.microsoft.com/office/drawing/2014/main" id="{40CD8408-A2C4-4BB3-BC8C-DBFD1EDC82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50419" y="5216021"/>
            <a:ext cx="1588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25">
            <a:extLst>
              <a:ext uri="{FF2B5EF4-FFF2-40B4-BE49-F238E27FC236}">
                <a16:creationId xmlns:a16="http://schemas.microsoft.com/office/drawing/2014/main" id="{209FC8A5-6C49-44AC-9876-5F68A53737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45644" y="5158871"/>
            <a:ext cx="0" cy="9683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28">
            <a:extLst>
              <a:ext uri="{FF2B5EF4-FFF2-40B4-BE49-F238E27FC236}">
                <a16:creationId xmlns:a16="http://schemas.microsoft.com/office/drawing/2014/main" id="{7612B1F1-6F6B-4B3F-A58B-7C07D4303A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04375" y="3615464"/>
            <a:ext cx="3684899" cy="1483744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AutoShape 36">
            <a:extLst>
              <a:ext uri="{FF2B5EF4-FFF2-40B4-BE49-F238E27FC236}">
                <a16:creationId xmlns:a16="http://schemas.microsoft.com/office/drawing/2014/main" id="{F78D6146-6069-466D-B440-0F97AA10BB5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495948" y="5663255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57" name="AutoShape 40">
            <a:extLst>
              <a:ext uri="{FF2B5EF4-FFF2-40B4-BE49-F238E27FC236}">
                <a16:creationId xmlns:a16="http://schemas.microsoft.com/office/drawing/2014/main" id="{30021810-4621-4BE8-B027-84312F8880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77532" y="5216021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41">
            <a:extLst>
              <a:ext uri="{FF2B5EF4-FFF2-40B4-BE49-F238E27FC236}">
                <a16:creationId xmlns:a16="http://schemas.microsoft.com/office/drawing/2014/main" id="{72A9BC15-1A3D-4B40-B092-5F1542C5E5E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75265" y="5277499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AutoShape 22">
            <a:extLst>
              <a:ext uri="{FF2B5EF4-FFF2-40B4-BE49-F238E27FC236}">
                <a16:creationId xmlns:a16="http://schemas.microsoft.com/office/drawing/2014/main" id="{25FAB9EA-2E71-47B1-B2FD-96FBD5AAA1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23744" y="3377272"/>
            <a:ext cx="3721900" cy="1500936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 Box 39">
            <a:extLst>
              <a:ext uri="{FF2B5EF4-FFF2-40B4-BE49-F238E27FC236}">
                <a16:creationId xmlns:a16="http://schemas.microsoft.com/office/drawing/2014/main" id="{AB035360-4AF4-4A32-8C14-68A5EBC7F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942" y="1566394"/>
            <a:ext cx="5399341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Controls Ejector Forward Timing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D81AE-27EA-4129-B104-88FE11F11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015" y="2201551"/>
            <a:ext cx="6330571" cy="680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50569-A1EA-4760-9176-59222BA05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9428" y="2208779"/>
            <a:ext cx="2625793" cy="1884250"/>
          </a:xfrm>
          <a:prstGeom prst="rect">
            <a:avLst/>
          </a:prstGeom>
        </p:spPr>
      </p:pic>
      <p:sp>
        <p:nvSpPr>
          <p:cNvPr id="37" name="Text Box 39">
            <a:extLst>
              <a:ext uri="{FF2B5EF4-FFF2-40B4-BE49-F238E27FC236}">
                <a16:creationId xmlns:a16="http://schemas.microsoft.com/office/drawing/2014/main" id="{673B98D1-5C0B-4093-BB95-11844784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440" y="4501648"/>
            <a:ext cx="4830344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No Use 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Machine controls ejector forward timing</a:t>
            </a:r>
          </a:p>
        </p:txBody>
      </p:sp>
    </p:spTree>
    <p:extLst>
      <p:ext uri="{BB962C8B-B14F-4D97-AF65-F5344CB8AC3E}">
        <p14:creationId xmlns:p14="http://schemas.microsoft.com/office/powerpoint/2010/main" val="40939283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42600" y="809525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AutoShape 18">
            <a:extLst>
              <a:ext uri="{FF2B5EF4-FFF2-40B4-BE49-F238E27FC236}">
                <a16:creationId xmlns:a16="http://schemas.microsoft.com/office/drawing/2014/main" id="{4D501673-A552-46F6-9F38-05FD812D6AA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26353" y="3176771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AutoShape 36">
            <a:extLst>
              <a:ext uri="{FF2B5EF4-FFF2-40B4-BE49-F238E27FC236}">
                <a16:creationId xmlns:a16="http://schemas.microsoft.com/office/drawing/2014/main" id="{F78D6146-6069-466D-B440-0F97AA10BB5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388707" y="5312638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57" name="AutoShape 40">
            <a:extLst>
              <a:ext uri="{FF2B5EF4-FFF2-40B4-BE49-F238E27FC236}">
                <a16:creationId xmlns:a16="http://schemas.microsoft.com/office/drawing/2014/main" id="{30021810-4621-4BE8-B027-84312F8880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58532" y="4581706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 Box 39">
            <a:extLst>
              <a:ext uri="{FF2B5EF4-FFF2-40B4-BE49-F238E27FC236}">
                <a16:creationId xmlns:a16="http://schemas.microsoft.com/office/drawing/2014/main" id="{AB035360-4AF4-4A32-8C14-68A5EBC7F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942" y="1566394"/>
            <a:ext cx="5399341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Controls Ejector Forward Timing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D81AE-27EA-4129-B104-88FE11F11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015" y="2201551"/>
            <a:ext cx="6330571" cy="680334"/>
          </a:xfrm>
          <a:prstGeom prst="rect">
            <a:avLst/>
          </a:prstGeom>
        </p:spPr>
      </p:pic>
      <p:sp>
        <p:nvSpPr>
          <p:cNvPr id="37" name="Text Box 39">
            <a:extLst>
              <a:ext uri="{FF2B5EF4-FFF2-40B4-BE49-F238E27FC236}">
                <a16:creationId xmlns:a16="http://schemas.microsoft.com/office/drawing/2014/main" id="{673B98D1-5C0B-4093-BB95-11844784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120" y="4771469"/>
            <a:ext cx="6570234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1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Before Take-Out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The robot arrives at take out position,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Robot sends Ejector Forward Permit signal to the machine.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89A4C-30D6-431A-A96D-0EF026A2C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8449" y="2205659"/>
            <a:ext cx="2743551" cy="1945427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5B246664-667A-4028-ACCB-C2F4E794F103}"/>
              </a:ext>
            </a:extLst>
          </p:cNvPr>
          <p:cNvSpPr/>
          <p:nvPr/>
        </p:nvSpPr>
        <p:spPr>
          <a:xfrm>
            <a:off x="999618" y="4902341"/>
            <a:ext cx="138765" cy="159191"/>
          </a:xfrm>
          <a:prstGeom prst="flowChartConnector">
            <a:avLst/>
          </a:prstGeom>
          <a:solidFill>
            <a:srgbClr val="FB0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9">
            <a:extLst>
              <a:ext uri="{FF2B5EF4-FFF2-40B4-BE49-F238E27FC236}">
                <a16:creationId xmlns:a16="http://schemas.microsoft.com/office/drawing/2014/main" id="{F87AB5F4-80A6-45FD-B5C6-F4AF68A63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2" y="5612827"/>
            <a:ext cx="4830344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1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EJECTOR</a:t>
            </a:r>
            <a:endParaRPr kumimoji="1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" name="Ejector Forward Comtrol - Before Take out">
            <a:hlinkClick r:id="" action="ppaction://media"/>
            <a:extLst>
              <a:ext uri="{FF2B5EF4-FFF2-40B4-BE49-F238E27FC236}">
                <a16:creationId xmlns:a16="http://schemas.microsoft.com/office/drawing/2014/main" id="{B0386785-332B-97E8-8C71-AC4BDECEC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444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8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3255 -0.048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4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42600" y="809525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AutoShape 18">
            <a:extLst>
              <a:ext uri="{FF2B5EF4-FFF2-40B4-BE49-F238E27FC236}">
                <a16:creationId xmlns:a16="http://schemas.microsoft.com/office/drawing/2014/main" id="{4D501673-A552-46F6-9F38-05FD812D6AA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26353" y="3176771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AutoShape 36">
            <a:extLst>
              <a:ext uri="{FF2B5EF4-FFF2-40B4-BE49-F238E27FC236}">
                <a16:creationId xmlns:a16="http://schemas.microsoft.com/office/drawing/2014/main" id="{F78D6146-6069-466D-B440-0F97AA10BB5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388707" y="5312638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57" name="AutoShape 40">
            <a:extLst>
              <a:ext uri="{FF2B5EF4-FFF2-40B4-BE49-F238E27FC236}">
                <a16:creationId xmlns:a16="http://schemas.microsoft.com/office/drawing/2014/main" id="{30021810-4621-4BE8-B027-84312F8880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58532" y="4581706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 Box 39">
            <a:extLst>
              <a:ext uri="{FF2B5EF4-FFF2-40B4-BE49-F238E27FC236}">
                <a16:creationId xmlns:a16="http://schemas.microsoft.com/office/drawing/2014/main" id="{AB035360-4AF4-4A32-8C14-68A5EBC7F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942" y="1566394"/>
            <a:ext cx="5399341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Controls Ejector Forward Timing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D81AE-27EA-4129-B104-88FE11F11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3015" y="2201551"/>
            <a:ext cx="6330571" cy="680334"/>
          </a:xfrm>
          <a:prstGeom prst="rect">
            <a:avLst/>
          </a:prstGeom>
        </p:spPr>
      </p:pic>
      <p:sp>
        <p:nvSpPr>
          <p:cNvPr id="37" name="Text Box 39">
            <a:extLst>
              <a:ext uri="{FF2B5EF4-FFF2-40B4-BE49-F238E27FC236}">
                <a16:creationId xmlns:a16="http://schemas.microsoft.com/office/drawing/2014/main" id="{673B98D1-5C0B-4093-BB95-11844784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68" y="4434192"/>
            <a:ext cx="6487781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1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Down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Before kick forward,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Robot sends Ejector Forward Permit signal to the machine.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And</a:t>
            </a:r>
            <a:r>
              <a:rPr kumimoji="1" lang="en-US" altLang="ko-KR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 then kick forward.</a:t>
            </a:r>
            <a:endParaRPr kumimoji="1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5B246664-667A-4028-ACCB-C2F4E794F103}"/>
              </a:ext>
            </a:extLst>
          </p:cNvPr>
          <p:cNvSpPr/>
          <p:nvPr/>
        </p:nvSpPr>
        <p:spPr>
          <a:xfrm>
            <a:off x="1556970" y="4529794"/>
            <a:ext cx="138765" cy="159191"/>
          </a:xfrm>
          <a:prstGeom prst="flowChartConnector">
            <a:avLst/>
          </a:prstGeom>
          <a:solidFill>
            <a:srgbClr val="FB0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9">
            <a:extLst>
              <a:ext uri="{FF2B5EF4-FFF2-40B4-BE49-F238E27FC236}">
                <a16:creationId xmlns:a16="http://schemas.microsoft.com/office/drawing/2014/main" id="{F87AB5F4-80A6-45FD-B5C6-F4AF68A63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2" y="5612827"/>
            <a:ext cx="4830344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1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EJECTOR</a:t>
            </a:r>
            <a:endParaRPr kumimoji="1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E6068-5246-4B09-A9B8-2E7850F1A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8141" y="2241847"/>
            <a:ext cx="2625446" cy="1802726"/>
          </a:xfrm>
          <a:prstGeom prst="rect">
            <a:avLst/>
          </a:prstGeom>
        </p:spPr>
      </p:pic>
      <p:pic>
        <p:nvPicPr>
          <p:cNvPr id="3" name="EPIK-400SCT Parallel Type">
            <a:hlinkClick r:id="" action="ppaction://media"/>
            <a:extLst>
              <a:ext uri="{FF2B5EF4-FFF2-40B4-BE49-F238E27FC236}">
                <a16:creationId xmlns:a16="http://schemas.microsoft.com/office/drawing/2014/main" id="{326912EE-95BE-BD14-DF1C-F589C5D04F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80" end="19814.9238"/>
                </p14:media>
              </p:ext>
            </p:extLst>
          </p:nvPr>
        </p:nvPicPr>
        <p:blipFill rotWithShape="1">
          <a:blip r:embed="rId10"/>
          <a:srcRect l="44015" t="26486" r="24237"/>
          <a:stretch/>
        </p:blipFill>
        <p:spPr>
          <a:xfrm>
            <a:off x="6186878" y="45952"/>
            <a:ext cx="5230124" cy="68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3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3255 -0.048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Parameter</a:t>
            </a:r>
          </a:p>
          <a:p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18867" y="5865994"/>
            <a:ext cx="405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dirty="0"/>
              <a:t>If Debug Mode is marked, administrator can view the entire program while robot is running</a:t>
            </a:r>
            <a:endParaRPr lang="ko-KR" altLang="ko-K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694B93-D198-40C3-8802-C5021F7393DA}"/>
              </a:ext>
            </a:extLst>
          </p:cNvPr>
          <p:cNvSpPr/>
          <p:nvPr/>
        </p:nvSpPr>
        <p:spPr>
          <a:xfrm>
            <a:off x="4095566" y="3040102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9281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85955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F0F9F446-ED8C-4A61-B6D6-B772ECBF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442600" y="809525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AutoShape 18">
            <a:extLst>
              <a:ext uri="{FF2B5EF4-FFF2-40B4-BE49-F238E27FC236}">
                <a16:creationId xmlns:a16="http://schemas.microsoft.com/office/drawing/2014/main" id="{4D501673-A552-46F6-9F38-05FD812D6AA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26353" y="3176771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AutoShape 36">
            <a:extLst>
              <a:ext uri="{FF2B5EF4-FFF2-40B4-BE49-F238E27FC236}">
                <a16:creationId xmlns:a16="http://schemas.microsoft.com/office/drawing/2014/main" id="{F78D6146-6069-466D-B440-0F97AA10BB5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194384" flipV="1">
            <a:off x="388707" y="5312638"/>
            <a:ext cx="258763" cy="358775"/>
          </a:xfrm>
          <a:prstGeom prst="downArrow">
            <a:avLst>
              <a:gd name="adj1" fmla="val 50000"/>
              <a:gd name="adj2" fmla="val 34663"/>
            </a:avLst>
          </a:prstGeom>
          <a:solidFill>
            <a:srgbClr val="969696"/>
          </a:solidFill>
          <a:ln w="9525">
            <a:miter lim="800000"/>
            <a:headEnd/>
            <a:tailEnd/>
          </a:ln>
          <a:scene3d>
            <a:camera prst="legacyObliqueTopRight">
              <a:rot lat="16800000" lon="21299999" rev="0"/>
            </a:camera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57" name="AutoShape 40">
            <a:extLst>
              <a:ext uri="{FF2B5EF4-FFF2-40B4-BE49-F238E27FC236}">
                <a16:creationId xmlns:a16="http://schemas.microsoft.com/office/drawing/2014/main" id="{30021810-4621-4BE8-B027-84312F8880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58532" y="4581706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" name="Text Box 39">
            <a:extLst>
              <a:ext uri="{FF2B5EF4-FFF2-40B4-BE49-F238E27FC236}">
                <a16:creationId xmlns:a16="http://schemas.microsoft.com/office/drawing/2014/main" id="{AB035360-4AF4-4A32-8C14-68A5EBC7F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942" y="1070778"/>
            <a:ext cx="6533203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Robot waits for 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Ejector Retract Complete signal </a:t>
            </a:r>
          </a:p>
          <a:p>
            <a:pPr marL="0" marR="0" lvl="0" indent="0" algn="l" defTabSz="914400" rtl="0" eaLnBrk="1" fontAlgn="base" latinLnBrk="1" hangingPunct="1">
              <a:lnSpc>
                <a:spcPct val="6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from the machine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7" name="Text Box 39">
            <a:extLst>
              <a:ext uri="{FF2B5EF4-FFF2-40B4-BE49-F238E27FC236}">
                <a16:creationId xmlns:a16="http://schemas.microsoft.com/office/drawing/2014/main" id="{673B98D1-5C0B-4093-BB95-118447844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2439" y="3845729"/>
            <a:ext cx="4830344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1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USE </a:t>
            </a:r>
            <a:r>
              <a:rPr kumimoji="1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Setting</a:t>
            </a:r>
            <a:endParaRPr kumimoji="1" lang="en-US" altLang="ko-KR" sz="2000" dirty="0">
              <a:solidFill>
                <a:prstClr val="black"/>
              </a:solidFill>
              <a:latin typeface="Calibri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After</a:t>
            </a:r>
            <a:r>
              <a:rPr kumimoji="1" lang="en-US" altLang="ko-KR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 grabbing the part,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baseline="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Before</a:t>
            </a:r>
            <a:r>
              <a:rPr kumimoji="1" lang="en-US" altLang="ko-KR" sz="2000" b="1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 kick back,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Robot waits for</a:t>
            </a:r>
            <a:r>
              <a:rPr kumimoji="1" lang="en-US" altLang="ko-KR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 </a:t>
            </a:r>
            <a:r>
              <a:rPr kumimoji="1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the</a:t>
            </a:r>
            <a:r>
              <a:rPr kumimoji="1" lang="en-US" altLang="ko-KR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굴림" pitchFamily="50" charset="-127"/>
                <a:cs typeface="굴림" pitchFamily="50" charset="-127"/>
              </a:rPr>
              <a:t> signal from the machine.</a:t>
            </a: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2000" b="1" baseline="0" dirty="0">
              <a:solidFill>
                <a:prstClr val="black"/>
              </a:solidFill>
              <a:latin typeface="Calibri"/>
              <a:ea typeface="굴림" pitchFamily="50" charset="-127"/>
              <a:cs typeface="굴림" pitchFamily="50" charset="-127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1" baseline="0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To prevent the robot moving up and damage while ejector is forward.</a:t>
            </a:r>
            <a:endParaRPr kumimoji="1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5B246664-667A-4028-ACCB-C2F4E794F103}"/>
              </a:ext>
            </a:extLst>
          </p:cNvPr>
          <p:cNvSpPr/>
          <p:nvPr/>
        </p:nvSpPr>
        <p:spPr>
          <a:xfrm>
            <a:off x="1017331" y="4889648"/>
            <a:ext cx="138765" cy="159191"/>
          </a:xfrm>
          <a:prstGeom prst="flowChartConnector">
            <a:avLst/>
          </a:prstGeom>
          <a:solidFill>
            <a:srgbClr val="00F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9">
            <a:extLst>
              <a:ext uri="{FF2B5EF4-FFF2-40B4-BE49-F238E27FC236}">
                <a16:creationId xmlns:a16="http://schemas.microsoft.com/office/drawing/2014/main" id="{F87AB5F4-80A6-45FD-B5C6-F4AF68A63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92" y="5612827"/>
            <a:ext cx="4830344" cy="42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1" dirty="0">
                <a:solidFill>
                  <a:prstClr val="black"/>
                </a:solidFill>
                <a:latin typeface="Calibri"/>
                <a:ea typeface="굴림" pitchFamily="50" charset="-127"/>
                <a:cs typeface="굴림" pitchFamily="50" charset="-127"/>
              </a:rPr>
              <a:t>EJECTOR</a:t>
            </a:r>
            <a:endParaRPr kumimoji="1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5434B8-8189-4978-9475-83E7D31C9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40" y="2848143"/>
            <a:ext cx="3226589" cy="992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E09699-A4F0-444E-A02F-E3A7C937F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2439" y="2301814"/>
            <a:ext cx="6201350" cy="623536"/>
          </a:xfrm>
          <a:prstGeom prst="rect">
            <a:avLst/>
          </a:prstGeom>
        </p:spPr>
      </p:pic>
      <p:cxnSp>
        <p:nvCxnSpPr>
          <p:cNvPr id="29" name="AutoShape 21">
            <a:extLst>
              <a:ext uri="{FF2B5EF4-FFF2-40B4-BE49-F238E27FC236}">
                <a16:creationId xmlns:a16="http://schemas.microsoft.com/office/drawing/2014/main" id="{B0F675A8-41A2-4341-8B15-F25D952F3E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1565" y="3148256"/>
            <a:ext cx="0" cy="158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41">
            <a:extLst>
              <a:ext uri="{FF2B5EF4-FFF2-40B4-BE49-F238E27FC236}">
                <a16:creationId xmlns:a16="http://schemas.microsoft.com/office/drawing/2014/main" id="{7970D923-7F2E-4CA2-9869-2C686B42E59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264257" y="4656508"/>
            <a:ext cx="427308" cy="3127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62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3255 -0.048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55 -0.04862 L 1.875E-6 -1.85185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Program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B8C5BD-C0F7-461E-96ED-781BED30C1A8}"/>
              </a:ext>
            </a:extLst>
          </p:cNvPr>
          <p:cNvSpPr txBox="1"/>
          <p:nvPr/>
        </p:nvSpPr>
        <p:spPr>
          <a:xfrm>
            <a:off x="4680976" y="789029"/>
            <a:ext cx="5848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Line-by-line programming</a:t>
            </a:r>
          </a:p>
          <a:p>
            <a:endParaRPr lang="en-US" altLang="ko-KR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ACC088-BDAA-45D3-8E01-1140CF586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09" y="579120"/>
            <a:ext cx="4110689" cy="62345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80EED8-EC46-46E9-B35F-47001F27A411}"/>
              </a:ext>
            </a:extLst>
          </p:cNvPr>
          <p:cNvSpPr/>
          <p:nvPr/>
        </p:nvSpPr>
        <p:spPr>
          <a:xfrm>
            <a:off x="1737688" y="5857059"/>
            <a:ext cx="864530" cy="9592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817D5-ACD0-4F3E-B84E-843BB2A62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217" y="3696391"/>
            <a:ext cx="3215665" cy="1785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A7880-5E5D-4C02-A1A6-5CBAAE605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921" y="1690037"/>
            <a:ext cx="3275752" cy="1785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0715D4-3E54-4973-96FF-B19E5AA70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0665" y="1626203"/>
            <a:ext cx="3572109" cy="1786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5C382-B0DA-4803-8E93-9EA35B3422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0665" y="3696392"/>
            <a:ext cx="3779866" cy="277105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625968-00EB-4DFE-B0F7-D18B2D615EC5}"/>
              </a:ext>
            </a:extLst>
          </p:cNvPr>
          <p:cNvSpPr/>
          <p:nvPr/>
        </p:nvSpPr>
        <p:spPr>
          <a:xfrm>
            <a:off x="3683658" y="5511994"/>
            <a:ext cx="4481301" cy="901825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For Advanced Level</a:t>
            </a:r>
          </a:p>
        </p:txBody>
      </p:sp>
    </p:spTree>
    <p:extLst>
      <p:ext uri="{BB962C8B-B14F-4D97-AF65-F5344CB8AC3E}">
        <p14:creationId xmlns:p14="http://schemas.microsoft.com/office/powerpoint/2010/main" val="24515139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C0D10-0535-4915-9113-A8F5A2E7B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809525"/>
            <a:ext cx="3881049" cy="5853699"/>
          </a:xfrm>
          <a:prstGeom prst="rect">
            <a:avLst/>
          </a:prstGeom>
        </p:spPr>
      </p:pic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Signals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A73B69C-B128-46D8-B6F9-E4B20EC9B2BB}"/>
              </a:ext>
            </a:extLst>
          </p:cNvPr>
          <p:cNvSpPr/>
          <p:nvPr/>
        </p:nvSpPr>
        <p:spPr>
          <a:xfrm>
            <a:off x="3221348" y="5736067"/>
            <a:ext cx="798723" cy="972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8D07B8-4781-4C4E-B013-7A06D2DE9FD5}"/>
              </a:ext>
            </a:extLst>
          </p:cNvPr>
          <p:cNvSpPr/>
          <p:nvPr/>
        </p:nvSpPr>
        <p:spPr>
          <a:xfrm>
            <a:off x="143339" y="1120501"/>
            <a:ext cx="682161" cy="390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F1A23D85-4B65-4269-AB1C-2231488F68F7}"/>
              </a:ext>
            </a:extLst>
          </p:cNvPr>
          <p:cNvSpPr/>
          <p:nvPr/>
        </p:nvSpPr>
        <p:spPr>
          <a:xfrm>
            <a:off x="230030" y="4245637"/>
            <a:ext cx="167640" cy="15208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4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5A9229A-B097-4F58-A1DF-D779AADA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97" y="2413207"/>
            <a:ext cx="7620406" cy="136939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8491358-AF85-4E87-8901-BAD3BE8BE48D}"/>
              </a:ext>
            </a:extLst>
          </p:cNvPr>
          <p:cNvSpPr/>
          <p:nvPr/>
        </p:nvSpPr>
        <p:spPr>
          <a:xfrm>
            <a:off x="6096000" y="2181225"/>
            <a:ext cx="5983112" cy="16307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8413" y="-37425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5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FAE9C2-5828-4B9C-94B6-EED5E33DEBD1}"/>
              </a:ext>
            </a:extLst>
          </p:cNvPr>
          <p:cNvSpPr txBox="1"/>
          <p:nvPr/>
        </p:nvSpPr>
        <p:spPr>
          <a:xfrm>
            <a:off x="473273" y="914400"/>
            <a:ext cx="193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/>
              <a:t>Operation mode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543CA35-05DD-42E4-9AD2-0110FCFEF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933" y="1430576"/>
            <a:ext cx="1100668" cy="8086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0CD13C-2F3E-4388-A1AF-392942C25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69" y="2377831"/>
            <a:ext cx="1123130" cy="83111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81986E5-BA65-468D-99E5-213CB1E0256E}"/>
              </a:ext>
            </a:extLst>
          </p:cNvPr>
          <p:cNvSpPr txBox="1"/>
          <p:nvPr/>
        </p:nvSpPr>
        <p:spPr>
          <a:xfrm>
            <a:off x="1541134" y="1567505"/>
            <a:ext cx="687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Auto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ABBBCA-B938-49B7-8AB4-3487C3F47E87}"/>
              </a:ext>
            </a:extLst>
          </p:cNvPr>
          <p:cNvSpPr txBox="1"/>
          <p:nvPr/>
        </p:nvSpPr>
        <p:spPr>
          <a:xfrm>
            <a:off x="3299719" y="683351"/>
            <a:ext cx="2769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Program execution state</a:t>
            </a:r>
            <a:endParaRPr lang="ko-KR" altLang="en-US" sz="2000" b="1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F4CE26-76DE-403E-BBFE-CD10FCCA5E9A}"/>
              </a:ext>
            </a:extLst>
          </p:cNvPr>
          <p:cNvCxnSpPr>
            <a:cxnSpLocks/>
          </p:cNvCxnSpPr>
          <p:nvPr/>
        </p:nvCxnSpPr>
        <p:spPr>
          <a:xfrm flipH="1">
            <a:off x="5151717" y="1538827"/>
            <a:ext cx="6936" cy="13337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C3093983-6B5C-49D3-B254-7233973E8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773" y="1945454"/>
            <a:ext cx="523948" cy="37724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55D4AD-8DCC-408C-968F-33D3EC0F5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463" y="1132974"/>
            <a:ext cx="544906" cy="3772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A88A301-5187-40E0-B2FA-818FA6836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1534" y="1539150"/>
            <a:ext cx="534427" cy="38772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D8D0E2F-38AA-47A7-B909-F8AFFCDE437A}"/>
              </a:ext>
            </a:extLst>
          </p:cNvPr>
          <p:cNvSpPr txBox="1"/>
          <p:nvPr/>
        </p:nvSpPr>
        <p:spPr>
          <a:xfrm>
            <a:off x="4160696" y="1142686"/>
            <a:ext cx="1565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On operation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12C9BA-66D1-4FD2-A08E-B80FA917D4A2}"/>
              </a:ext>
            </a:extLst>
          </p:cNvPr>
          <p:cNvSpPr txBox="1"/>
          <p:nvPr/>
        </p:nvSpPr>
        <p:spPr>
          <a:xfrm>
            <a:off x="4160696" y="1511691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Paused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C51E9A-BE93-44B1-9B7E-00DFDFD6B102}"/>
              </a:ext>
            </a:extLst>
          </p:cNvPr>
          <p:cNvSpPr txBox="1"/>
          <p:nvPr/>
        </p:nvSpPr>
        <p:spPr>
          <a:xfrm>
            <a:off x="4160696" y="1880185"/>
            <a:ext cx="1054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Stopped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9F52801-77BC-4123-8F49-C6EF8E870A60}"/>
              </a:ext>
            </a:extLst>
          </p:cNvPr>
          <p:cNvCxnSpPr>
            <a:cxnSpLocks/>
          </p:cNvCxnSpPr>
          <p:nvPr/>
        </p:nvCxnSpPr>
        <p:spPr>
          <a:xfrm flipH="1">
            <a:off x="5971804" y="1691935"/>
            <a:ext cx="1734492" cy="1202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D498E51-2742-4B9C-8815-0E57A802BF82}"/>
              </a:ext>
            </a:extLst>
          </p:cNvPr>
          <p:cNvGrpSpPr/>
          <p:nvPr/>
        </p:nvGrpSpPr>
        <p:grpSpPr>
          <a:xfrm>
            <a:off x="7941547" y="661308"/>
            <a:ext cx="1895327" cy="1391263"/>
            <a:chOff x="1971288" y="802149"/>
            <a:chExt cx="1895327" cy="139126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1CB4F4A-DCEB-4086-907F-93EC2ED0DCDB}"/>
                </a:ext>
              </a:extLst>
            </p:cNvPr>
            <p:cNvSpPr txBox="1"/>
            <p:nvPr/>
          </p:nvSpPr>
          <p:spPr>
            <a:xfrm>
              <a:off x="1971288" y="802149"/>
              <a:ext cx="18953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b="1" dirty="0"/>
                <a:t>Execution mode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4FB2C01-8AF0-43F7-883E-403A84F3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39330" y="1238311"/>
              <a:ext cx="587870" cy="41496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E14717C-5FB6-45CF-85E2-A40F77725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4010"/>
            <a:stretch/>
          </p:blipFill>
          <p:spPr>
            <a:xfrm>
              <a:off x="2249489" y="1806846"/>
              <a:ext cx="599397" cy="38656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9A110CB-6916-4A34-B40A-1D837E444089}"/>
              </a:ext>
            </a:extLst>
          </p:cNvPr>
          <p:cNvSpPr txBox="1"/>
          <p:nvPr/>
        </p:nvSpPr>
        <p:spPr>
          <a:xfrm>
            <a:off x="8813010" y="1091886"/>
            <a:ext cx="687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Auto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33D390-8C74-49D1-A358-59E7434C8566}"/>
              </a:ext>
            </a:extLst>
          </p:cNvPr>
          <p:cNvSpPr txBox="1"/>
          <p:nvPr/>
        </p:nvSpPr>
        <p:spPr>
          <a:xfrm>
            <a:off x="8813010" y="1652461"/>
            <a:ext cx="649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Step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E6F9F34-EA9E-4A34-9221-559D18EBCC93}"/>
              </a:ext>
            </a:extLst>
          </p:cNvPr>
          <p:cNvSpPr/>
          <p:nvPr/>
        </p:nvSpPr>
        <p:spPr>
          <a:xfrm>
            <a:off x="2319502" y="2341279"/>
            <a:ext cx="1871396" cy="14706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CBD847-9478-4012-82AC-3A244F8E6BE8}"/>
              </a:ext>
            </a:extLst>
          </p:cNvPr>
          <p:cNvCxnSpPr>
            <a:cxnSpLocks/>
          </p:cNvCxnSpPr>
          <p:nvPr/>
        </p:nvCxnSpPr>
        <p:spPr>
          <a:xfrm>
            <a:off x="2285797" y="1659238"/>
            <a:ext cx="1918056" cy="14255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960F5EB0-7D31-44E9-964A-EB8992155FCD}"/>
              </a:ext>
            </a:extLst>
          </p:cNvPr>
          <p:cNvSpPr txBox="1"/>
          <p:nvPr/>
        </p:nvSpPr>
        <p:spPr>
          <a:xfrm>
            <a:off x="4969794" y="107616"/>
            <a:ext cx="143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Status bar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26E198-F2C0-4C45-93E0-CB3531D92DE5}"/>
              </a:ext>
            </a:extLst>
          </p:cNvPr>
          <p:cNvSpPr txBox="1"/>
          <p:nvPr/>
        </p:nvSpPr>
        <p:spPr>
          <a:xfrm>
            <a:off x="1547531" y="2517223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Manual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38052D-BD5E-48DB-AB2C-C2C25D8EA53D}"/>
              </a:ext>
            </a:extLst>
          </p:cNvPr>
          <p:cNvSpPr txBox="1"/>
          <p:nvPr/>
        </p:nvSpPr>
        <p:spPr>
          <a:xfrm>
            <a:off x="295916" y="3292321"/>
            <a:ext cx="2288255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600" dirty="0"/>
              <a:t>You can modify programs</a:t>
            </a:r>
          </a:p>
          <a:p>
            <a:pPr algn="ctr"/>
            <a:r>
              <a:rPr lang="en-US" altLang="ko-KR" sz="1600" dirty="0"/>
              <a:t>only in Manual mode.</a:t>
            </a:r>
          </a:p>
        </p:txBody>
      </p:sp>
    </p:spTree>
    <p:extLst>
      <p:ext uri="{BB962C8B-B14F-4D97-AF65-F5344CB8AC3E}">
        <p14:creationId xmlns:p14="http://schemas.microsoft.com/office/powerpoint/2010/main" val="42743328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C0D10-0535-4915-9113-A8F5A2E7B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809525"/>
            <a:ext cx="3881049" cy="5853699"/>
          </a:xfrm>
          <a:prstGeom prst="rect">
            <a:avLst/>
          </a:prstGeom>
        </p:spPr>
      </p:pic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Signals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4670B0-7C14-475D-94B6-4AABB79B6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819" y="803812"/>
            <a:ext cx="3881050" cy="585697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A73B69C-B128-46D8-B6F9-E4B20EC9B2BB}"/>
              </a:ext>
            </a:extLst>
          </p:cNvPr>
          <p:cNvSpPr/>
          <p:nvPr/>
        </p:nvSpPr>
        <p:spPr>
          <a:xfrm>
            <a:off x="3221348" y="5736067"/>
            <a:ext cx="798723" cy="972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C46786-F6E5-4FCA-BD99-E1C0CB342C35}"/>
              </a:ext>
            </a:extLst>
          </p:cNvPr>
          <p:cNvSpPr/>
          <p:nvPr/>
        </p:nvSpPr>
        <p:spPr>
          <a:xfrm>
            <a:off x="9242846" y="5736067"/>
            <a:ext cx="798723" cy="972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8D07B8-4781-4C4E-B013-7A06D2DE9FD5}"/>
              </a:ext>
            </a:extLst>
          </p:cNvPr>
          <p:cNvSpPr/>
          <p:nvPr/>
        </p:nvSpPr>
        <p:spPr>
          <a:xfrm>
            <a:off x="143339" y="1120501"/>
            <a:ext cx="682161" cy="390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1BB2E7-BB03-4B48-8D9E-097741442236}"/>
              </a:ext>
            </a:extLst>
          </p:cNvPr>
          <p:cNvSpPr/>
          <p:nvPr/>
        </p:nvSpPr>
        <p:spPr>
          <a:xfrm>
            <a:off x="6798139" y="1120501"/>
            <a:ext cx="682161" cy="390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D7BF6009-A6D2-46DD-95AA-9E1E2FBA4705}"/>
              </a:ext>
            </a:extLst>
          </p:cNvPr>
          <p:cNvSpPr/>
          <p:nvPr/>
        </p:nvSpPr>
        <p:spPr>
          <a:xfrm>
            <a:off x="6239351" y="1698537"/>
            <a:ext cx="167640" cy="152082"/>
          </a:xfrm>
          <a:prstGeom prst="flowChartConnector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F1A23D85-4B65-4269-AB1C-2231488F68F7}"/>
              </a:ext>
            </a:extLst>
          </p:cNvPr>
          <p:cNvSpPr/>
          <p:nvPr/>
        </p:nvSpPr>
        <p:spPr>
          <a:xfrm>
            <a:off x="230030" y="4245637"/>
            <a:ext cx="167640" cy="152082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B06C4-7664-6C85-ABDA-8305F37B7B99}"/>
              </a:ext>
            </a:extLst>
          </p:cNvPr>
          <p:cNvSpPr/>
          <p:nvPr/>
        </p:nvSpPr>
        <p:spPr>
          <a:xfrm>
            <a:off x="0" y="680334"/>
            <a:ext cx="4271798" cy="61776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Signals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6C266-D8E8-4B34-89C4-B2C9625CE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765" y="605485"/>
            <a:ext cx="4009562" cy="6094800"/>
          </a:xfrm>
          <a:prstGeom prst="rect">
            <a:avLst/>
          </a:prstGeom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8D07B8-4781-4C4E-B013-7A06D2DE9FD5}"/>
              </a:ext>
            </a:extLst>
          </p:cNvPr>
          <p:cNvSpPr/>
          <p:nvPr/>
        </p:nvSpPr>
        <p:spPr>
          <a:xfrm>
            <a:off x="5354910" y="922950"/>
            <a:ext cx="682161" cy="4346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1BB2E7-BB03-4B48-8D9E-097741442236}"/>
              </a:ext>
            </a:extLst>
          </p:cNvPr>
          <p:cNvSpPr/>
          <p:nvPr/>
        </p:nvSpPr>
        <p:spPr>
          <a:xfrm>
            <a:off x="3983765" y="1357634"/>
            <a:ext cx="1948949" cy="440862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96C764-26C4-4A86-B72E-6A1BD583DD76}"/>
              </a:ext>
            </a:extLst>
          </p:cNvPr>
          <p:cNvSpPr txBox="1"/>
          <p:nvPr/>
        </p:nvSpPr>
        <p:spPr>
          <a:xfrm>
            <a:off x="814677" y="633550"/>
            <a:ext cx="2837561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Interlock tab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34E8FF-BCF3-4BCF-903A-CC8492D0345B}"/>
              </a:ext>
            </a:extLst>
          </p:cNvPr>
          <p:cNvSpPr txBox="1"/>
          <p:nvPr/>
        </p:nvSpPr>
        <p:spPr>
          <a:xfrm>
            <a:off x="1634903" y="1436911"/>
            <a:ext cx="2246959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From IMM </a:t>
            </a:r>
          </a:p>
          <a:p>
            <a:pPr algn="ctr"/>
            <a:r>
              <a:rPr lang="en-US" altLang="ko-KR" sz="3600" dirty="0"/>
              <a:t>to Robot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F7220-AAA7-478D-8248-A45DD37AC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3733" y="1357634"/>
            <a:ext cx="1732442" cy="440862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882D9B-3223-4839-823D-926779E99E91}"/>
              </a:ext>
            </a:extLst>
          </p:cNvPr>
          <p:cNvSpPr txBox="1"/>
          <p:nvPr/>
        </p:nvSpPr>
        <p:spPr>
          <a:xfrm>
            <a:off x="7833256" y="633550"/>
            <a:ext cx="2503413" cy="120032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From Robot </a:t>
            </a:r>
          </a:p>
          <a:p>
            <a:pPr algn="ctr"/>
            <a:r>
              <a:rPr lang="en-US" altLang="ko-KR" sz="3600" dirty="0"/>
              <a:t>to IMM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FD6B9F-BAAF-43A7-9525-CA9139B5AE2C}"/>
              </a:ext>
            </a:extLst>
          </p:cNvPr>
          <p:cNvSpPr/>
          <p:nvPr/>
        </p:nvSpPr>
        <p:spPr>
          <a:xfrm>
            <a:off x="6010318" y="1357634"/>
            <a:ext cx="1751196" cy="440862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FB6402-CA34-4997-A419-3FC3C71E8399}"/>
              </a:ext>
            </a:extLst>
          </p:cNvPr>
          <p:cNvSpPr txBox="1"/>
          <p:nvPr/>
        </p:nvSpPr>
        <p:spPr>
          <a:xfrm>
            <a:off x="7958439" y="1838101"/>
            <a:ext cx="4059388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ysClr val="windowText" lastClr="000000"/>
                </a:solidFill>
              </a:rPr>
              <a:t>Giving permission to IMM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D8AA80-DE04-490A-8377-F20CA30A15FB}"/>
              </a:ext>
            </a:extLst>
          </p:cNvPr>
          <p:cNvSpPr txBox="1"/>
          <p:nvPr/>
        </p:nvSpPr>
        <p:spPr>
          <a:xfrm>
            <a:off x="8187037" y="2376831"/>
            <a:ext cx="4059388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ysClr val="windowText" lastClr="000000"/>
                </a:solidFill>
              </a:rPr>
              <a:t>If “MOLD CLOSE” is unchecked,</a:t>
            </a:r>
          </a:p>
          <a:p>
            <a:r>
              <a:rPr lang="en-US" altLang="ko-KR" sz="2000" dirty="0">
                <a:solidFill>
                  <a:sysClr val="windowText" lastClr="000000"/>
                </a:solidFill>
              </a:rPr>
              <a:t>The machine cannot close the mold.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46ABBD-5B08-4519-8990-7570218BAB0C}"/>
              </a:ext>
            </a:extLst>
          </p:cNvPr>
          <p:cNvSpPr txBox="1"/>
          <p:nvPr/>
        </p:nvSpPr>
        <p:spPr>
          <a:xfrm>
            <a:off x="216890" y="3213289"/>
            <a:ext cx="3690353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ysClr val="windowText" lastClr="000000"/>
                </a:solidFill>
              </a:rPr>
              <a:t>If “MOLD CLOSE DONE” is on,</a:t>
            </a:r>
          </a:p>
          <a:p>
            <a:r>
              <a:rPr lang="en-US" altLang="ko-KR" sz="2000" dirty="0">
                <a:solidFill>
                  <a:sysClr val="windowText" lastClr="000000"/>
                </a:solidFill>
              </a:rPr>
              <a:t>The robot arm cannot go down to the mold area.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4C1F2C-C18A-4AD9-A400-54C67D222AC7}"/>
              </a:ext>
            </a:extLst>
          </p:cNvPr>
          <p:cNvSpPr txBox="1"/>
          <p:nvPr/>
        </p:nvSpPr>
        <p:spPr>
          <a:xfrm>
            <a:off x="216890" y="4695612"/>
            <a:ext cx="3690353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ysClr val="windowText" lastClr="000000"/>
                </a:solidFill>
              </a:rPr>
              <a:t>If “SAFETY DOOR” is off,</a:t>
            </a:r>
          </a:p>
          <a:p>
            <a:r>
              <a:rPr lang="en-US" altLang="ko-KR" sz="2000" dirty="0">
                <a:solidFill>
                  <a:sysClr val="windowText" lastClr="000000"/>
                </a:solidFill>
              </a:rPr>
              <a:t>The robot cannot run with auto.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EADF8D-66EB-40AC-88A7-7F22815625D9}"/>
              </a:ext>
            </a:extLst>
          </p:cNvPr>
          <p:cNvSpPr txBox="1"/>
          <p:nvPr/>
        </p:nvSpPr>
        <p:spPr>
          <a:xfrm>
            <a:off x="8187037" y="3468310"/>
            <a:ext cx="4059388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ysClr val="windowText" lastClr="000000"/>
                </a:solidFill>
              </a:rPr>
              <a:t>If “EJECTOR FWD” is unchecked,</a:t>
            </a:r>
          </a:p>
          <a:p>
            <a:r>
              <a:rPr lang="en-US" altLang="ko-KR" sz="2000" dirty="0">
                <a:solidFill>
                  <a:sysClr val="windowText" lastClr="000000"/>
                </a:solidFill>
              </a:rPr>
              <a:t>The machine cannot pull Ejector out.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D241F9-EEE4-4C22-B57D-98E2D3FD2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9885" y="4212400"/>
            <a:ext cx="1616081" cy="2337826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97C9AD5D-0C88-4E4F-9F64-105A094E6849}"/>
              </a:ext>
            </a:extLst>
          </p:cNvPr>
          <p:cNvSpPr/>
          <p:nvPr/>
        </p:nvSpPr>
        <p:spPr>
          <a:xfrm>
            <a:off x="8505371" y="5381313"/>
            <a:ext cx="696686" cy="645962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40A2D5-C328-4F14-9661-C2DD13A82C7E}"/>
              </a:ext>
            </a:extLst>
          </p:cNvPr>
          <p:cNvSpPr txBox="1"/>
          <p:nvPr/>
        </p:nvSpPr>
        <p:spPr>
          <a:xfrm>
            <a:off x="9852503" y="5057629"/>
            <a:ext cx="2393708" cy="1569660"/>
          </a:xfrm>
          <a:prstGeom prst="rect">
            <a:avLst/>
          </a:prstGeom>
          <a:noFill/>
          <a:ln w="57150">
            <a:noFill/>
            <a:headEnd type="none" w="med" len="med"/>
            <a:tailEnd type="triangle" w="med" len="med"/>
          </a:ln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This button</a:t>
            </a:r>
            <a:r>
              <a:rPr kumimoji="0" lang="en-US" altLang="ko-KR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controls all the permission to machine at once.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AB4A2FE-3D15-46CB-8DE4-73AF01B8AD3D}"/>
              </a:ext>
            </a:extLst>
          </p:cNvPr>
          <p:cNvCxnSpPr>
            <a:cxnSpLocks/>
          </p:cNvCxnSpPr>
          <p:nvPr/>
        </p:nvCxnSpPr>
        <p:spPr>
          <a:xfrm flipH="1">
            <a:off x="9202057" y="5435890"/>
            <a:ext cx="571289" cy="225826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26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5" grpId="0" animBg="1"/>
      <p:bldP spid="31" grpId="0" animBg="1"/>
      <p:bldP spid="32" grpId="0" animBg="1"/>
      <p:bldP spid="33" grpId="0"/>
      <p:bldP spid="26" grpId="0"/>
      <p:bldP spid="27" grpId="0"/>
      <p:bldP spid="34" grpId="0"/>
      <p:bldP spid="35" grpId="0"/>
      <p:bldP spid="5" grpId="0" animBg="1"/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01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Menu - Signals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DCFC4-D056-4545-83EA-2CAE2CD65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07" y="578428"/>
            <a:ext cx="4346163" cy="623454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C46786-F6E5-4FCA-BD99-E1C0CB342C35}"/>
              </a:ext>
            </a:extLst>
          </p:cNvPr>
          <p:cNvSpPr/>
          <p:nvPr/>
        </p:nvSpPr>
        <p:spPr>
          <a:xfrm>
            <a:off x="4185889" y="5838724"/>
            <a:ext cx="798723" cy="9725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1BB2E7-BB03-4B48-8D9E-097741442236}"/>
              </a:ext>
            </a:extLst>
          </p:cNvPr>
          <p:cNvSpPr/>
          <p:nvPr/>
        </p:nvSpPr>
        <p:spPr>
          <a:xfrm>
            <a:off x="2844188" y="601314"/>
            <a:ext cx="750377" cy="4298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DBD836-C4D5-4621-BFFF-D7AD058B9A99}"/>
              </a:ext>
            </a:extLst>
          </p:cNvPr>
          <p:cNvSpPr txBox="1"/>
          <p:nvPr/>
        </p:nvSpPr>
        <p:spPr>
          <a:xfrm>
            <a:off x="5273832" y="1103331"/>
            <a:ext cx="4136339" cy="120032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400" dirty="0"/>
              <a:t>You can manually turn on/off vacuum, chuck, main gripper, and user outputs.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126996-AAE6-4D2D-9739-B39F3506A9A9}"/>
              </a:ext>
            </a:extLst>
          </p:cNvPr>
          <p:cNvSpPr txBox="1"/>
          <p:nvPr/>
        </p:nvSpPr>
        <p:spPr>
          <a:xfrm>
            <a:off x="5403440" y="2799140"/>
            <a:ext cx="6604806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ysClr val="windowText" lastClr="000000"/>
                </a:solidFill>
              </a:rPr>
              <a:t>After installing EOAT &amp; vacuum cups,</a:t>
            </a:r>
          </a:p>
          <a:p>
            <a:r>
              <a:rPr lang="en-US" altLang="ko-KR" sz="2000" dirty="0">
                <a:solidFill>
                  <a:sysClr val="windowText" lastClr="000000"/>
                </a:solidFill>
              </a:rPr>
              <a:t>you can turn on vacuums </a:t>
            </a:r>
          </a:p>
          <a:p>
            <a:r>
              <a:rPr lang="en-US" altLang="ko-KR" sz="2000" dirty="0">
                <a:solidFill>
                  <a:sysClr val="windowText" lastClr="000000"/>
                </a:solidFill>
              </a:rPr>
              <a:t>and check if air connection is okay or EOAT grabs parts well.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3FCACC-845A-4A2D-B4AD-941E138B7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669" y="4422466"/>
            <a:ext cx="737199" cy="959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71F4A-A358-4AE8-BAB0-C4E936EA1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4826" y="5592563"/>
            <a:ext cx="730042" cy="9590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518C3F2-AE9C-4CFF-A9CA-8212C8124B99}"/>
              </a:ext>
            </a:extLst>
          </p:cNvPr>
          <p:cNvSpPr txBox="1"/>
          <p:nvPr/>
        </p:nvSpPr>
        <p:spPr>
          <a:xfrm>
            <a:off x="7574161" y="4540145"/>
            <a:ext cx="106896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1887F7-EF71-4768-BB1A-6FC0211DE807}"/>
              </a:ext>
            </a:extLst>
          </p:cNvPr>
          <p:cNvSpPr txBox="1"/>
          <p:nvPr/>
        </p:nvSpPr>
        <p:spPr>
          <a:xfrm>
            <a:off x="7574161" y="5684774"/>
            <a:ext cx="106896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FF0000"/>
                </a:solidFill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383987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/>
      <p:bldP spid="26" grpId="0"/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D80B8-15A3-4F98-8E54-7D5CE882630F}"/>
              </a:ext>
            </a:extLst>
          </p:cNvPr>
          <p:cNvSpPr txBox="1"/>
          <p:nvPr/>
        </p:nvSpPr>
        <p:spPr>
          <a:xfrm>
            <a:off x="2701637" y="2870913"/>
            <a:ext cx="678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Soft</a:t>
            </a: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</a:t>
            </a: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Torque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1025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123" y="1936443"/>
            <a:ext cx="64037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Enabling the </a:t>
            </a:r>
            <a:r>
              <a:rPr kumimoji="0" lang="en-US" altLang="ko-K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SoftTorque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 </a:t>
            </a:r>
            <a:b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</a:b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will make Y axis “Soft” </a:t>
            </a:r>
            <a:b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</a:b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by turning off servo motor.</a:t>
            </a:r>
            <a:b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</a:b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Robot arm can be pushed back by the ejector easily.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To protect pins and increase durability.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2072" y="1620759"/>
            <a:ext cx="5157573" cy="30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69794" y="107616"/>
            <a:ext cx="1619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Soft Torque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" name="Sample Soft Torque">
            <a:hlinkClick r:id="" action="ppaction://media"/>
            <a:extLst>
              <a:ext uri="{FF2B5EF4-FFF2-40B4-BE49-F238E27FC236}">
                <a16:creationId xmlns:a16="http://schemas.microsoft.com/office/drawing/2014/main" id="{4FFB13B7-5A7B-48FA-8C68-49F1CF4989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4374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Menu - Parameter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694B93-D198-40C3-8802-C5021F7393DA}"/>
              </a:ext>
            </a:extLst>
          </p:cNvPr>
          <p:cNvSpPr/>
          <p:nvPr/>
        </p:nvSpPr>
        <p:spPr>
          <a:xfrm>
            <a:off x="8201440" y="3414486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622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29894" y="670310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1550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SoftTorque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0B6726-9ACC-4627-99A4-54D5ECD55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75" y="1582005"/>
            <a:ext cx="4235723" cy="5152516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4008" y="3662757"/>
            <a:ext cx="4006094" cy="40725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14E28-D421-47D8-A30C-838CCBB30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285" y="2297155"/>
            <a:ext cx="3590925" cy="43506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09516" y="1165579"/>
            <a:ext cx="4257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Change Chuck Delay in Timer              menu to set the SoftTorque duration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012" y="993705"/>
            <a:ext cx="541880" cy="61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0F41004-F9F2-4005-9E5A-4B8D56B8D775}"/>
              </a:ext>
            </a:extLst>
          </p:cNvPr>
          <p:cNvSpPr/>
          <p:nvPr/>
        </p:nvSpPr>
        <p:spPr>
          <a:xfrm>
            <a:off x="7457889" y="3168552"/>
            <a:ext cx="3475463" cy="3608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81A55625-511F-D71E-D8FA-931A5B3BF1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6" t="31188" r="77223" b="53361"/>
          <a:stretch/>
        </p:blipFill>
        <p:spPr>
          <a:xfrm>
            <a:off x="5270238" y="922950"/>
            <a:ext cx="777591" cy="96330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B78BE63-D003-7B85-B96B-F76C13487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008" y="680334"/>
            <a:ext cx="4230762" cy="227968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E9B0BB09-D8B1-AEA0-FE78-CE50AFF79FCB}"/>
              </a:ext>
            </a:extLst>
          </p:cNvPr>
          <p:cNvSpPr/>
          <p:nvPr/>
        </p:nvSpPr>
        <p:spPr>
          <a:xfrm>
            <a:off x="264008" y="1137534"/>
            <a:ext cx="4006094" cy="40725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6" name="화살표: 오른쪽 5">
            <a:extLst>
              <a:ext uri="{FF2B5EF4-FFF2-40B4-BE49-F238E27FC236}">
                <a16:creationId xmlns:a16="http://schemas.microsoft.com/office/drawing/2014/main" id="{6B5C5552-0846-4CE6-274E-DABBDCB947A4}"/>
              </a:ext>
            </a:extLst>
          </p:cNvPr>
          <p:cNvSpPr/>
          <p:nvPr/>
        </p:nvSpPr>
        <p:spPr>
          <a:xfrm>
            <a:off x="4364109" y="1219530"/>
            <a:ext cx="848915" cy="2309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화살표: 오른쪽 32">
            <a:extLst>
              <a:ext uri="{FF2B5EF4-FFF2-40B4-BE49-F238E27FC236}">
                <a16:creationId xmlns:a16="http://schemas.microsoft.com/office/drawing/2014/main" id="{70A72BBE-5003-D562-B08C-134C8C9F3F7B}"/>
              </a:ext>
            </a:extLst>
          </p:cNvPr>
          <p:cNvSpPr/>
          <p:nvPr/>
        </p:nvSpPr>
        <p:spPr>
          <a:xfrm>
            <a:off x="4364109" y="3746193"/>
            <a:ext cx="848915" cy="2309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5081F3A7-FE9C-F99B-9182-DD35318D2689}"/>
              </a:ext>
            </a:extLst>
          </p:cNvPr>
          <p:cNvSpPr/>
          <p:nvPr/>
        </p:nvSpPr>
        <p:spPr>
          <a:xfrm>
            <a:off x="6066940" y="1104653"/>
            <a:ext cx="4257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stige Elite Std" panose="02060509020206020304" pitchFamily="49" charset="0"/>
                <a:ea typeface="맑은 고딕" panose="020B0503020000020004" pitchFamily="34" charset="-127"/>
                <a:cs typeface="+mn-cs"/>
              </a:rPr>
              <a:t>Use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stige Elite Std" panose="02060509020206020304" pitchFamily="49" charset="0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0E3060E0-B8F2-E121-A3C0-4416753715E7}"/>
              </a:ext>
            </a:extLst>
          </p:cNvPr>
          <p:cNvSpPr/>
          <p:nvPr/>
        </p:nvSpPr>
        <p:spPr>
          <a:xfrm>
            <a:off x="5230822" y="3600077"/>
            <a:ext cx="4257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stige Elite Std" panose="02060509020206020304" pitchFamily="49" charset="0"/>
                <a:ea typeface="맑은 고딕" panose="020B0503020000020004" pitchFamily="34" charset="-127"/>
                <a:cs typeface="+mn-cs"/>
              </a:rPr>
              <a:t>Use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stige Elite Std" panose="02060509020206020304" pitchFamily="49" charset="0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90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D80B8-15A3-4F98-8E54-7D5CE882630F}"/>
              </a:ext>
            </a:extLst>
          </p:cNvPr>
          <p:cNvSpPr txBox="1"/>
          <p:nvPr/>
        </p:nvSpPr>
        <p:spPr>
          <a:xfrm>
            <a:off x="2701637" y="2870913"/>
            <a:ext cx="678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Under cut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7183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0EE6903-7AA1-4B81-B2E9-2A092AFB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289" r="3160" b="7341"/>
          <a:stretch>
            <a:fillRect/>
          </a:stretch>
        </p:blipFill>
        <p:spPr bwMode="auto">
          <a:xfrm>
            <a:off x="7026691" y="902067"/>
            <a:ext cx="5399342" cy="236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AutoShape 18">
            <a:extLst>
              <a:ext uri="{FF2B5EF4-FFF2-40B4-BE49-F238E27FC236}">
                <a16:creationId xmlns:a16="http://schemas.microsoft.com/office/drawing/2014/main" id="{20207085-0A2E-4CFC-811D-ECC46A56EA7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10444" y="3269313"/>
            <a:ext cx="0" cy="138112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AutoShape 40">
            <a:extLst>
              <a:ext uri="{FF2B5EF4-FFF2-40B4-BE49-F238E27FC236}">
                <a16:creationId xmlns:a16="http://schemas.microsoft.com/office/drawing/2014/main" id="{8886A360-63AE-4247-B11F-FF023B71B0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742623" y="4674248"/>
            <a:ext cx="471718" cy="32861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49212D37-EDA5-4A8C-BD2F-AE091926F4B0}"/>
              </a:ext>
            </a:extLst>
          </p:cNvPr>
          <p:cNvSpPr/>
          <p:nvPr/>
        </p:nvSpPr>
        <p:spPr>
          <a:xfrm>
            <a:off x="7652052" y="5027676"/>
            <a:ext cx="138765" cy="159191"/>
          </a:xfrm>
          <a:prstGeom prst="flowChartConnector">
            <a:avLst/>
          </a:prstGeom>
          <a:solidFill>
            <a:srgbClr val="00F4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AutoShape 21">
            <a:extLst>
              <a:ext uri="{FF2B5EF4-FFF2-40B4-BE49-F238E27FC236}">
                <a16:creationId xmlns:a16="http://schemas.microsoft.com/office/drawing/2014/main" id="{3E9F470C-0A78-49C4-B29A-D9A49A5089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68847" y="3269313"/>
            <a:ext cx="0" cy="148192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AutoShape 41">
            <a:extLst>
              <a:ext uri="{FF2B5EF4-FFF2-40B4-BE49-F238E27FC236}">
                <a16:creationId xmlns:a16="http://schemas.microsoft.com/office/drawing/2014/main" id="{BDA5BA2E-A231-479C-AA1C-C48866CF078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790819" y="4806743"/>
            <a:ext cx="578028" cy="494387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Dot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AutoShape 40">
            <a:extLst>
              <a:ext uri="{FF2B5EF4-FFF2-40B4-BE49-F238E27FC236}">
                <a16:creationId xmlns:a16="http://schemas.microsoft.com/office/drawing/2014/main" id="{09C2D7C2-BC57-449D-A618-E47B8B5F75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94811" y="5119680"/>
            <a:ext cx="183671" cy="9200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40">
            <a:extLst>
              <a:ext uri="{FF2B5EF4-FFF2-40B4-BE49-F238E27FC236}">
                <a16:creationId xmlns:a16="http://schemas.microsoft.com/office/drawing/2014/main" id="{2B2DDC85-2ECD-4312-9A36-3BB2CD0B4A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64554" y="5211685"/>
            <a:ext cx="0" cy="24512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40">
            <a:extLst>
              <a:ext uri="{FF2B5EF4-FFF2-40B4-BE49-F238E27FC236}">
                <a16:creationId xmlns:a16="http://schemas.microsoft.com/office/drawing/2014/main" id="{23ADEBEE-6766-4759-A466-DE0E53935E1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690152" y="5328507"/>
            <a:ext cx="234594" cy="12830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What is an Undercut-w-9Cn0YsMII">
            <a:hlinkClick r:id="" action="ppaction://media"/>
            <a:extLst>
              <a:ext uri="{FF2B5EF4-FFF2-40B4-BE49-F238E27FC236}">
                <a16:creationId xmlns:a16="http://schemas.microsoft.com/office/drawing/2014/main" id="{0FEDA3DD-096A-46DF-B599-F443E982A4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38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009" y="771439"/>
            <a:ext cx="6553200" cy="546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BF3F23-0E18-3FC7-BAEC-77052F29B1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64" y="1498473"/>
            <a:ext cx="6858000" cy="38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7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463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Menu - Parameter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18867" y="5865994"/>
            <a:ext cx="4053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If Debug Mode is marked, administrator can view the entire program while robot is running</a:t>
            </a:r>
            <a:endParaRPr kumimoji="0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B4C-49AB-44E4-9E09-B04AE33A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" y="696906"/>
            <a:ext cx="3980286" cy="5152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B6D677-5912-49F2-AFE9-752968F64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478" y="696906"/>
            <a:ext cx="3989044" cy="51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EB5552-00B6-4781-8B08-478220C33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12" y="696906"/>
            <a:ext cx="3958398" cy="515251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694B93-D198-40C3-8802-C5021F7393DA}"/>
              </a:ext>
            </a:extLst>
          </p:cNvPr>
          <p:cNvSpPr/>
          <p:nvPr/>
        </p:nvSpPr>
        <p:spPr>
          <a:xfrm>
            <a:off x="8201440" y="3890736"/>
            <a:ext cx="3621810" cy="3888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55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5A9229A-B097-4F58-A1DF-D779AADA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797" y="2413207"/>
            <a:ext cx="7620406" cy="1369391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8491358-AF85-4E87-8901-BAD3BE8BE48D}"/>
              </a:ext>
            </a:extLst>
          </p:cNvPr>
          <p:cNvSpPr/>
          <p:nvPr/>
        </p:nvSpPr>
        <p:spPr>
          <a:xfrm>
            <a:off x="6096000" y="2181225"/>
            <a:ext cx="5983112" cy="16307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8413" y="-37425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5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E2368A-D1CC-4846-98A3-1C7C131E391A}"/>
              </a:ext>
            </a:extLst>
          </p:cNvPr>
          <p:cNvSpPr/>
          <p:nvPr/>
        </p:nvSpPr>
        <p:spPr>
          <a:xfrm>
            <a:off x="4203853" y="3332010"/>
            <a:ext cx="1895728" cy="450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FAE9C2-5828-4B9C-94B6-EED5E33DEBD1}"/>
              </a:ext>
            </a:extLst>
          </p:cNvPr>
          <p:cNvSpPr txBox="1"/>
          <p:nvPr/>
        </p:nvSpPr>
        <p:spPr>
          <a:xfrm>
            <a:off x="473273" y="914400"/>
            <a:ext cx="193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/>
              <a:t>Operation mode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543CA35-05DD-42E4-9AD2-0110FCFEF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859" y="1328919"/>
            <a:ext cx="564816" cy="41496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E0CD13C-2F3E-4388-A1AF-392942C25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59" y="1821795"/>
            <a:ext cx="576343" cy="42649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81986E5-BA65-468D-99E5-213CB1E0256E}"/>
              </a:ext>
            </a:extLst>
          </p:cNvPr>
          <p:cNvSpPr txBox="1"/>
          <p:nvPr/>
        </p:nvSpPr>
        <p:spPr>
          <a:xfrm>
            <a:off x="1240850" y="1332406"/>
            <a:ext cx="687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Auto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26E198-F2C0-4C45-93E0-CB3531D92DE5}"/>
              </a:ext>
            </a:extLst>
          </p:cNvPr>
          <p:cNvSpPr txBox="1"/>
          <p:nvPr/>
        </p:nvSpPr>
        <p:spPr>
          <a:xfrm>
            <a:off x="1246929" y="1814411"/>
            <a:ext cx="97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Manual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ABBBCA-B938-49B7-8AB4-3487C3F47E87}"/>
              </a:ext>
            </a:extLst>
          </p:cNvPr>
          <p:cNvSpPr txBox="1"/>
          <p:nvPr/>
        </p:nvSpPr>
        <p:spPr>
          <a:xfrm>
            <a:off x="3299719" y="683351"/>
            <a:ext cx="2769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/>
              <a:t>Program execution state</a:t>
            </a:r>
            <a:endParaRPr lang="ko-KR" altLang="en-US" sz="2000" b="1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F4CE26-76DE-403E-BBFE-CD10FCCA5E9A}"/>
              </a:ext>
            </a:extLst>
          </p:cNvPr>
          <p:cNvCxnSpPr>
            <a:cxnSpLocks/>
          </p:cNvCxnSpPr>
          <p:nvPr/>
        </p:nvCxnSpPr>
        <p:spPr>
          <a:xfrm flipH="1">
            <a:off x="5151717" y="1538827"/>
            <a:ext cx="6936" cy="13337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C3093983-6B5C-49D3-B254-7233973E8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6773" y="1945454"/>
            <a:ext cx="523948" cy="37724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55D4AD-8DCC-408C-968F-33D3EC0F5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0463" y="1132974"/>
            <a:ext cx="544906" cy="3772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A88A301-5187-40E0-B2FA-818FA6836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1534" y="1539150"/>
            <a:ext cx="534427" cy="38772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D8D0E2F-38AA-47A7-B909-F8AFFCDE437A}"/>
              </a:ext>
            </a:extLst>
          </p:cNvPr>
          <p:cNvSpPr txBox="1"/>
          <p:nvPr/>
        </p:nvSpPr>
        <p:spPr>
          <a:xfrm>
            <a:off x="4160696" y="1142686"/>
            <a:ext cx="1565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On operation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12C9BA-66D1-4FD2-A08E-B80FA917D4A2}"/>
              </a:ext>
            </a:extLst>
          </p:cNvPr>
          <p:cNvSpPr txBox="1"/>
          <p:nvPr/>
        </p:nvSpPr>
        <p:spPr>
          <a:xfrm>
            <a:off x="4160696" y="1511691"/>
            <a:ext cx="934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Paused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1C51E9A-BE93-44B1-9B7E-00DFDFD6B102}"/>
              </a:ext>
            </a:extLst>
          </p:cNvPr>
          <p:cNvSpPr txBox="1"/>
          <p:nvPr/>
        </p:nvSpPr>
        <p:spPr>
          <a:xfrm>
            <a:off x="4160696" y="1880185"/>
            <a:ext cx="1054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Stopped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9F52801-77BC-4123-8F49-C6EF8E870A60}"/>
              </a:ext>
            </a:extLst>
          </p:cNvPr>
          <p:cNvCxnSpPr>
            <a:cxnSpLocks/>
          </p:cNvCxnSpPr>
          <p:nvPr/>
        </p:nvCxnSpPr>
        <p:spPr>
          <a:xfrm flipH="1">
            <a:off x="5971804" y="1691935"/>
            <a:ext cx="1734492" cy="1202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D498E51-2742-4B9C-8815-0E57A802BF82}"/>
              </a:ext>
            </a:extLst>
          </p:cNvPr>
          <p:cNvGrpSpPr/>
          <p:nvPr/>
        </p:nvGrpSpPr>
        <p:grpSpPr>
          <a:xfrm>
            <a:off x="7955517" y="658498"/>
            <a:ext cx="1895327" cy="1394073"/>
            <a:chOff x="1985258" y="799339"/>
            <a:chExt cx="1895327" cy="139407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1CB4F4A-DCEB-4086-907F-93EC2ED0DCDB}"/>
                </a:ext>
              </a:extLst>
            </p:cNvPr>
            <p:cNvSpPr txBox="1"/>
            <p:nvPr/>
          </p:nvSpPr>
          <p:spPr>
            <a:xfrm>
              <a:off x="1985258" y="799339"/>
              <a:ext cx="18953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b="1" dirty="0"/>
                <a:t>Execution mode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4FB2C01-8AF0-43F7-883E-403A84F32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39330" y="1238311"/>
              <a:ext cx="587870" cy="41496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E14717C-5FB6-45CF-85E2-A40F77725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4010"/>
            <a:stretch/>
          </p:blipFill>
          <p:spPr>
            <a:xfrm>
              <a:off x="2249489" y="1806846"/>
              <a:ext cx="599397" cy="38656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9A110CB-6916-4A34-B40A-1D837E444089}"/>
              </a:ext>
            </a:extLst>
          </p:cNvPr>
          <p:cNvSpPr txBox="1"/>
          <p:nvPr/>
        </p:nvSpPr>
        <p:spPr>
          <a:xfrm>
            <a:off x="8813010" y="1091886"/>
            <a:ext cx="687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Auto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33D390-8C74-49D1-A358-59E7434C8566}"/>
              </a:ext>
            </a:extLst>
          </p:cNvPr>
          <p:cNvSpPr txBox="1"/>
          <p:nvPr/>
        </p:nvSpPr>
        <p:spPr>
          <a:xfrm>
            <a:off x="8813010" y="1652461"/>
            <a:ext cx="649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Step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38052D-BD5E-48DB-AB2C-C2C25D8EA53D}"/>
              </a:ext>
            </a:extLst>
          </p:cNvPr>
          <p:cNvSpPr txBox="1"/>
          <p:nvPr/>
        </p:nvSpPr>
        <p:spPr>
          <a:xfrm>
            <a:off x="17975" y="2239036"/>
            <a:ext cx="2301527" cy="58477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sz="1600" dirty="0"/>
              <a:t>You can change programs</a:t>
            </a:r>
          </a:p>
          <a:p>
            <a:pPr algn="ctr"/>
            <a:r>
              <a:rPr lang="en-US" altLang="ko-KR" sz="1600" dirty="0"/>
              <a:t>only in Manual mode.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310BFE-991E-4713-B4D1-EC1C77448B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4056" y="3813992"/>
            <a:ext cx="4271444" cy="301603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E6F9F34-EA9E-4A34-9221-559D18EBCC93}"/>
              </a:ext>
            </a:extLst>
          </p:cNvPr>
          <p:cNvSpPr/>
          <p:nvPr/>
        </p:nvSpPr>
        <p:spPr>
          <a:xfrm>
            <a:off x="2319502" y="2341279"/>
            <a:ext cx="1871396" cy="147065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CBD847-9478-4012-82AC-3A244F8E6BE8}"/>
              </a:ext>
            </a:extLst>
          </p:cNvPr>
          <p:cNvCxnSpPr>
            <a:cxnSpLocks/>
          </p:cNvCxnSpPr>
          <p:nvPr/>
        </p:nvCxnSpPr>
        <p:spPr>
          <a:xfrm>
            <a:off x="2285797" y="1659238"/>
            <a:ext cx="1918056" cy="14255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1293B60-C0B9-44CF-B4A9-AC68E8C4A599}"/>
              </a:ext>
            </a:extLst>
          </p:cNvPr>
          <p:cNvCxnSpPr>
            <a:cxnSpLocks/>
            <a:stCxn id="61" idx="1"/>
          </p:cNvCxnSpPr>
          <p:nvPr/>
        </p:nvCxnSpPr>
        <p:spPr>
          <a:xfrm flipH="1">
            <a:off x="5808269" y="4269951"/>
            <a:ext cx="251229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90A5B79-10F0-4D3D-877F-F63E0CA93BF9}"/>
              </a:ext>
            </a:extLst>
          </p:cNvPr>
          <p:cNvSpPr txBox="1"/>
          <p:nvPr/>
        </p:nvSpPr>
        <p:spPr>
          <a:xfrm>
            <a:off x="8320566" y="4069896"/>
            <a:ext cx="2667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/>
              <a:t>Current Mold file name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8530DE4-3A14-4159-BEF5-A2DAB7246BB2}"/>
              </a:ext>
            </a:extLst>
          </p:cNvPr>
          <p:cNvCxnSpPr>
            <a:cxnSpLocks/>
            <a:stCxn id="56" idx="1"/>
          </p:cNvCxnSpPr>
          <p:nvPr/>
        </p:nvCxnSpPr>
        <p:spPr>
          <a:xfrm flipH="1" flipV="1">
            <a:off x="5866790" y="4582571"/>
            <a:ext cx="2342799" cy="5539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91957AE-FBE5-4872-AA2A-522F6F43D4D6}"/>
              </a:ext>
            </a:extLst>
          </p:cNvPr>
          <p:cNvSpPr txBox="1"/>
          <p:nvPr/>
        </p:nvSpPr>
        <p:spPr>
          <a:xfrm>
            <a:off x="8209589" y="4782625"/>
            <a:ext cx="333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/>
              <a:t>Current sub-program name.</a:t>
            </a:r>
          </a:p>
          <a:p>
            <a:pPr algn="ctr"/>
            <a:r>
              <a:rPr lang="en-US" altLang="ko-KR" sz="2000" b="1" dirty="0"/>
              <a:t>“MASTER” must be loaded.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FC21E85-AB56-4471-8F52-A15AF5464948}"/>
              </a:ext>
            </a:extLst>
          </p:cNvPr>
          <p:cNvSpPr txBox="1"/>
          <p:nvPr/>
        </p:nvSpPr>
        <p:spPr>
          <a:xfrm>
            <a:off x="4969794" y="107616"/>
            <a:ext cx="143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Status bar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0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6E606A-12ED-4600-ABE3-E68CD26D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7" y="753342"/>
            <a:ext cx="5191850" cy="590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1FDF55-C7CD-42F8-AEF1-A967C4849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85" y="1343974"/>
            <a:ext cx="3303912" cy="49407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1D6197-AB65-4595-8C73-BB46A3793E47}"/>
              </a:ext>
            </a:extLst>
          </p:cNvPr>
          <p:cNvSpPr txBox="1"/>
          <p:nvPr/>
        </p:nvSpPr>
        <p:spPr>
          <a:xfrm>
            <a:off x="6107608" y="3097586"/>
            <a:ext cx="6403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Robot can move up to 9 positions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before kick back and move up</a:t>
            </a:r>
          </a:p>
        </p:txBody>
      </p:sp>
    </p:spTree>
    <p:extLst>
      <p:ext uri="{BB962C8B-B14F-4D97-AF65-F5344CB8AC3E}">
        <p14:creationId xmlns:p14="http://schemas.microsoft.com/office/powerpoint/2010/main" val="1844621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2446FD-B56E-CCD2-C13B-C6073AAEB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504656"/>
            <a:ext cx="4160301" cy="63591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0A6F96-CCF7-AA4E-52AA-BE1E9160948C}"/>
              </a:ext>
            </a:extLst>
          </p:cNvPr>
          <p:cNvSpPr/>
          <p:nvPr/>
        </p:nvSpPr>
        <p:spPr>
          <a:xfrm>
            <a:off x="3769140" y="4703536"/>
            <a:ext cx="1120360" cy="478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657964B-F58A-55A7-DE66-F9B82FFD926E}"/>
              </a:ext>
            </a:extLst>
          </p:cNvPr>
          <p:cNvSpPr/>
          <p:nvPr/>
        </p:nvSpPr>
        <p:spPr>
          <a:xfrm rot="3414256">
            <a:off x="5421198" y="3304061"/>
            <a:ext cx="406400" cy="17401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006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D80B8-15A3-4F98-8E54-7D5CE882630F}"/>
              </a:ext>
            </a:extLst>
          </p:cNvPr>
          <p:cNvSpPr txBox="1"/>
          <p:nvPr/>
        </p:nvSpPr>
        <p:spPr>
          <a:xfrm>
            <a:off x="4432571" y="2870913"/>
            <a:ext cx="678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dirty="0"/>
              <a:t>Referencing</a:t>
            </a:r>
            <a:endParaRPr lang="ko-KR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585364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8B93D872-5D77-4045-B070-6243D887A861}"/>
              </a:ext>
            </a:extLst>
          </p:cNvPr>
          <p:cNvSpPr txBox="1"/>
          <p:nvPr/>
        </p:nvSpPr>
        <p:spPr>
          <a:xfrm>
            <a:off x="5454065" y="3109399"/>
            <a:ext cx="5316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After Referencing done,</a:t>
            </a:r>
          </a:p>
          <a:p>
            <a:endParaRPr lang="en-US" altLang="ko-KR" sz="2400" dirty="0"/>
          </a:p>
        </p:txBody>
      </p:sp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D28901-3713-4744-B7D3-A2C158818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505" y="602017"/>
            <a:ext cx="4099334" cy="62345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710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Main screen - Origin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1BB2E7-BB03-4B48-8D9E-097741442236}"/>
              </a:ext>
            </a:extLst>
          </p:cNvPr>
          <p:cNvSpPr/>
          <p:nvPr/>
        </p:nvSpPr>
        <p:spPr>
          <a:xfrm>
            <a:off x="1085144" y="5130711"/>
            <a:ext cx="1498399" cy="6803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F7570F-0DFA-453B-AA47-169DB9102108}"/>
              </a:ext>
            </a:extLst>
          </p:cNvPr>
          <p:cNvSpPr txBox="1"/>
          <p:nvPr/>
        </p:nvSpPr>
        <p:spPr>
          <a:xfrm>
            <a:off x="5610509" y="5858719"/>
            <a:ext cx="648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*When you try to re-reference the robot, the alarm will go off, and it is normal. In that case, reset alarm and reference again.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1C09F8-A6BF-4D1E-8FED-AD7A7F81E213}"/>
              </a:ext>
            </a:extLst>
          </p:cNvPr>
          <p:cNvSpPr/>
          <p:nvPr/>
        </p:nvSpPr>
        <p:spPr>
          <a:xfrm>
            <a:off x="969506" y="922950"/>
            <a:ext cx="699638" cy="4849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B6C885-E60F-44A4-895B-F2FDDBD57796}"/>
              </a:ext>
            </a:extLst>
          </p:cNvPr>
          <p:cNvSpPr txBox="1"/>
          <p:nvPr/>
        </p:nvSpPr>
        <p:spPr>
          <a:xfrm>
            <a:off x="5454065" y="912841"/>
            <a:ext cx="6485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When power on, the robot needs “Referencing”</a:t>
            </a:r>
          </a:p>
          <a:p>
            <a:endParaRPr lang="en-US" altLang="ko-KR" sz="1400" dirty="0"/>
          </a:p>
          <a:p>
            <a:r>
              <a:rPr lang="en-US" altLang="ko-KR" sz="2400" dirty="0"/>
              <a:t>When referencing,</a:t>
            </a:r>
          </a:p>
          <a:p>
            <a:r>
              <a:rPr lang="en-US" altLang="ko-KR" sz="2400" dirty="0"/>
              <a:t>The robot automatically finds each axis value.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C4764D91-5F5D-45D1-B662-CBE28EE49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64" y="3605407"/>
            <a:ext cx="969702" cy="44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6CFBC58F-C437-4E4A-BE58-1C2BEA1F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22" y="3605407"/>
            <a:ext cx="974048" cy="44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B10ECC-2CF0-4C67-BA54-20EAB376F3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874" y="3437885"/>
            <a:ext cx="1715542" cy="1087906"/>
          </a:xfrm>
          <a:prstGeom prst="rect">
            <a:avLst/>
          </a:prstGeom>
        </p:spPr>
      </p:pic>
      <p:sp>
        <p:nvSpPr>
          <p:cNvPr id="4" name="타원 3">
            <a:extLst>
              <a:ext uri="{FF2B5EF4-FFF2-40B4-BE49-F238E27FC236}">
                <a16:creationId xmlns:a16="http://schemas.microsoft.com/office/drawing/2014/main" id="{BF03E6FB-42F5-1A9F-2AB6-C0BC117AD096}"/>
              </a:ext>
            </a:extLst>
          </p:cNvPr>
          <p:cNvSpPr/>
          <p:nvPr/>
        </p:nvSpPr>
        <p:spPr>
          <a:xfrm>
            <a:off x="1859757" y="1838326"/>
            <a:ext cx="128588" cy="1666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15A50FDB-4452-6E17-FF74-438606A8FF78}"/>
              </a:ext>
            </a:extLst>
          </p:cNvPr>
          <p:cNvSpPr/>
          <p:nvPr/>
        </p:nvSpPr>
        <p:spPr>
          <a:xfrm>
            <a:off x="3311845" y="1838326"/>
            <a:ext cx="128588" cy="1666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FF3A4590-544D-F2F5-B9E4-28414D23FE4F}"/>
              </a:ext>
            </a:extLst>
          </p:cNvPr>
          <p:cNvSpPr/>
          <p:nvPr/>
        </p:nvSpPr>
        <p:spPr>
          <a:xfrm>
            <a:off x="1859757" y="2531269"/>
            <a:ext cx="128588" cy="1666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75F75C08-4A4F-3588-D5B4-CFCE1866C4EB}"/>
              </a:ext>
            </a:extLst>
          </p:cNvPr>
          <p:cNvSpPr/>
          <p:nvPr/>
        </p:nvSpPr>
        <p:spPr>
          <a:xfrm>
            <a:off x="3307557" y="2531269"/>
            <a:ext cx="128588" cy="1666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6538CC4C-9EAB-0962-106E-4753860E8320}"/>
              </a:ext>
            </a:extLst>
          </p:cNvPr>
          <p:cNvSpPr/>
          <p:nvPr/>
        </p:nvSpPr>
        <p:spPr>
          <a:xfrm>
            <a:off x="1859757" y="3224212"/>
            <a:ext cx="128588" cy="1666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9051BAAB-8846-B459-3D9A-D1432AEF4BF6}"/>
              </a:ext>
            </a:extLst>
          </p:cNvPr>
          <p:cNvSpPr/>
          <p:nvPr/>
        </p:nvSpPr>
        <p:spPr>
          <a:xfrm>
            <a:off x="3307557" y="3224212"/>
            <a:ext cx="128588" cy="1666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화살표: 오른쪽 4">
            <a:extLst>
              <a:ext uri="{FF2B5EF4-FFF2-40B4-BE49-F238E27FC236}">
                <a16:creationId xmlns:a16="http://schemas.microsoft.com/office/drawing/2014/main" id="{0D988CC2-9C07-9C11-3E61-D91F74BA96FE}"/>
              </a:ext>
            </a:extLst>
          </p:cNvPr>
          <p:cNvSpPr/>
          <p:nvPr/>
        </p:nvSpPr>
        <p:spPr>
          <a:xfrm>
            <a:off x="6666719" y="3754919"/>
            <a:ext cx="532668" cy="673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A5D5B127-6969-6B29-15C0-CCF986D95B58}"/>
              </a:ext>
            </a:extLst>
          </p:cNvPr>
          <p:cNvSpPr/>
          <p:nvPr/>
        </p:nvSpPr>
        <p:spPr>
          <a:xfrm>
            <a:off x="5890908" y="4199249"/>
            <a:ext cx="275640" cy="3573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D73D33BF-7BF7-412E-D233-DAA1032FA276}"/>
              </a:ext>
            </a:extLst>
          </p:cNvPr>
          <p:cNvSpPr/>
          <p:nvPr/>
        </p:nvSpPr>
        <p:spPr>
          <a:xfrm>
            <a:off x="7690726" y="4199249"/>
            <a:ext cx="275640" cy="357310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81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710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Main screen - Origin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5354CDC-450F-49BE-A6A0-E6B350A3C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39" y="787950"/>
            <a:ext cx="5195746" cy="588274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B1BB2E7-BB03-4B48-8D9E-097741442236}"/>
              </a:ext>
            </a:extLst>
          </p:cNvPr>
          <p:cNvSpPr/>
          <p:nvPr/>
        </p:nvSpPr>
        <p:spPr>
          <a:xfrm>
            <a:off x="3087602" y="4898482"/>
            <a:ext cx="825415" cy="9214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F7570F-0DFA-453B-AA47-169DB9102108}"/>
              </a:ext>
            </a:extLst>
          </p:cNvPr>
          <p:cNvSpPr txBox="1"/>
          <p:nvPr/>
        </p:nvSpPr>
        <p:spPr>
          <a:xfrm>
            <a:off x="5994631" y="4158895"/>
            <a:ext cx="5848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Origin screen button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48EA6A-CE67-4610-84BF-F606E7A85520}"/>
              </a:ext>
            </a:extLst>
          </p:cNvPr>
          <p:cNvSpPr txBox="1"/>
          <p:nvPr/>
        </p:nvSpPr>
        <p:spPr>
          <a:xfrm>
            <a:off x="5522594" y="4898482"/>
            <a:ext cx="648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*When you try to re-reference the robot, the alarm will go off, and it is normal. In that case, reset alarm and reference again.  </a:t>
            </a:r>
          </a:p>
        </p:txBody>
      </p:sp>
    </p:spTree>
    <p:extLst>
      <p:ext uri="{BB962C8B-B14F-4D97-AF65-F5344CB8AC3E}">
        <p14:creationId xmlns:p14="http://schemas.microsoft.com/office/powerpoint/2010/main" val="38631705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z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  <a:defRPr/>
            </a:pPr>
            <a:endParaRPr kumimoji="1" lang="ko-KR" altLang="ko-K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HYROBOTICS CORP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5319 Brown 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St. Louis MO, 63120,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http://www.hyrobotics.com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7322" y="3153942"/>
            <a:ext cx="9035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t>Checking Errors and Warnings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3734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8413" y="-37425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5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88145-26B7-4BE5-A2D5-9BD6CB8A0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97" y="2413207"/>
            <a:ext cx="7620406" cy="13693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C4A482-4EEA-4B81-9903-A7C0002DD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094" y="829004"/>
            <a:ext cx="2055732" cy="1021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57EAAC-14A7-4F7E-A7FF-1ED288BB9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794" y="851370"/>
            <a:ext cx="2064234" cy="9763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310EC3-861F-4686-80E1-04CF46F1BB8D}"/>
              </a:ext>
            </a:extLst>
          </p:cNvPr>
          <p:cNvCxnSpPr>
            <a:cxnSpLocks/>
          </p:cNvCxnSpPr>
          <p:nvPr/>
        </p:nvCxnSpPr>
        <p:spPr>
          <a:xfrm>
            <a:off x="2422934" y="1961617"/>
            <a:ext cx="576672" cy="6423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F3D6BC-CBA4-4A5E-AB98-1AA82761B532}"/>
              </a:ext>
            </a:extLst>
          </p:cNvPr>
          <p:cNvCxnSpPr>
            <a:cxnSpLocks/>
          </p:cNvCxnSpPr>
          <p:nvPr/>
        </p:nvCxnSpPr>
        <p:spPr>
          <a:xfrm flipH="1">
            <a:off x="3394847" y="1712746"/>
            <a:ext cx="1032400" cy="9141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ABB00FD-1D71-477D-BB9C-FAC67B4C956B}"/>
              </a:ext>
            </a:extLst>
          </p:cNvPr>
          <p:cNvSpPr txBox="1"/>
          <p:nvPr/>
        </p:nvSpPr>
        <p:spPr>
          <a:xfrm>
            <a:off x="240674" y="1111767"/>
            <a:ext cx="1065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Warning</a:t>
            </a:r>
            <a:endParaRPr lang="ko-KR" alt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E5B18E-826D-4DF7-BE9E-B7B54C31BC08}"/>
              </a:ext>
            </a:extLst>
          </p:cNvPr>
          <p:cNvSpPr txBox="1"/>
          <p:nvPr/>
        </p:nvSpPr>
        <p:spPr>
          <a:xfrm>
            <a:off x="4203853" y="1100109"/>
            <a:ext cx="709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Error</a:t>
            </a:r>
            <a:endParaRPr lang="ko-KR" alt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19C4E-6E73-40E4-B05F-98C2519FC3BE}"/>
              </a:ext>
            </a:extLst>
          </p:cNvPr>
          <p:cNvSpPr/>
          <p:nvPr/>
        </p:nvSpPr>
        <p:spPr>
          <a:xfrm>
            <a:off x="4214546" y="2181225"/>
            <a:ext cx="5983112" cy="16307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B852D5-8708-48D2-98B2-AED602015AD7}"/>
              </a:ext>
            </a:extLst>
          </p:cNvPr>
          <p:cNvSpPr txBox="1"/>
          <p:nvPr/>
        </p:nvSpPr>
        <p:spPr>
          <a:xfrm>
            <a:off x="4969794" y="107616"/>
            <a:ext cx="143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Status bar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FB7F8-E352-BF37-B8A3-198476E727ED}"/>
              </a:ext>
            </a:extLst>
          </p:cNvPr>
          <p:cNvSpPr txBox="1"/>
          <p:nvPr/>
        </p:nvSpPr>
        <p:spPr>
          <a:xfrm>
            <a:off x="590120" y="4202875"/>
            <a:ext cx="11011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/>
              <a:t>When you see </a:t>
            </a:r>
            <a:r>
              <a:rPr lang="en-US" altLang="ko-KR" sz="3600" dirty="0">
                <a:highlight>
                  <a:srgbClr val="FFFF00"/>
                </a:highlight>
              </a:rPr>
              <a:t>Warning</a:t>
            </a:r>
            <a:r>
              <a:rPr lang="en-US" altLang="ko-KR" sz="3600" dirty="0"/>
              <a:t>, it is normal.</a:t>
            </a:r>
          </a:p>
          <a:p>
            <a:r>
              <a:rPr lang="en-US" altLang="ko-KR" sz="3600" dirty="0"/>
              <a:t>When you see </a:t>
            </a:r>
            <a:r>
              <a:rPr lang="en-US" altLang="ko-KR" sz="3600" dirty="0">
                <a:solidFill>
                  <a:schemeClr val="bg1"/>
                </a:solidFill>
                <a:highlight>
                  <a:srgbClr val="FF0000"/>
                </a:highlight>
              </a:rPr>
              <a:t>Error</a:t>
            </a:r>
            <a:r>
              <a:rPr lang="en-US" altLang="ko-KR" sz="3600" dirty="0"/>
              <a:t>, the robot stops and triggers buzzer.</a:t>
            </a:r>
          </a:p>
          <a:p>
            <a:endParaRPr lang="en-US" altLang="ko-KR" sz="3600" dirty="0"/>
          </a:p>
        </p:txBody>
      </p:sp>
    </p:spTree>
    <p:extLst>
      <p:ext uri="{BB962C8B-B14F-4D97-AF65-F5344CB8AC3E}">
        <p14:creationId xmlns:p14="http://schemas.microsoft.com/office/powerpoint/2010/main" val="11532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8413" y="-37425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8674" name="Picture 2" descr="C:\Users\hyrobots\Desktop\KEBA_MANUAL\CONTROLLER_MANUAL\err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4" y="3811937"/>
            <a:ext cx="4158209" cy="292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288145-26B7-4BE5-A2D5-9BD6CB8A0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797" y="2413207"/>
            <a:ext cx="7620406" cy="136939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285797" y="3332010"/>
            <a:ext cx="1895728" cy="450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C4A482-4EEA-4B81-9903-A7C0002DD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094" y="829004"/>
            <a:ext cx="2055732" cy="102105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310EC3-861F-4686-80E1-04CF46F1BB8D}"/>
              </a:ext>
            </a:extLst>
          </p:cNvPr>
          <p:cNvCxnSpPr>
            <a:cxnSpLocks/>
          </p:cNvCxnSpPr>
          <p:nvPr/>
        </p:nvCxnSpPr>
        <p:spPr>
          <a:xfrm>
            <a:off x="2422934" y="1961617"/>
            <a:ext cx="576672" cy="6423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F3D6BC-CBA4-4A5E-AB98-1AA82761B532}"/>
              </a:ext>
            </a:extLst>
          </p:cNvPr>
          <p:cNvCxnSpPr>
            <a:cxnSpLocks/>
          </p:cNvCxnSpPr>
          <p:nvPr/>
        </p:nvCxnSpPr>
        <p:spPr>
          <a:xfrm flipH="1">
            <a:off x="3394847" y="1712746"/>
            <a:ext cx="1032400" cy="9141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ABB00FD-1D71-477D-BB9C-FAC67B4C956B}"/>
              </a:ext>
            </a:extLst>
          </p:cNvPr>
          <p:cNvSpPr txBox="1"/>
          <p:nvPr/>
        </p:nvSpPr>
        <p:spPr>
          <a:xfrm>
            <a:off x="240674" y="1111767"/>
            <a:ext cx="1065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Warning</a:t>
            </a:r>
            <a:endParaRPr lang="ko-KR" alt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3E5B18E-826D-4DF7-BE9E-B7B54C31BC08}"/>
              </a:ext>
            </a:extLst>
          </p:cNvPr>
          <p:cNvSpPr txBox="1"/>
          <p:nvPr/>
        </p:nvSpPr>
        <p:spPr>
          <a:xfrm>
            <a:off x="4203853" y="1100109"/>
            <a:ext cx="709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Error</a:t>
            </a:r>
            <a:endParaRPr lang="ko-KR" alt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19C4E-6E73-40E4-B05F-98C2519FC3BE}"/>
              </a:ext>
            </a:extLst>
          </p:cNvPr>
          <p:cNvSpPr/>
          <p:nvPr/>
        </p:nvSpPr>
        <p:spPr>
          <a:xfrm>
            <a:off x="4214546" y="2181225"/>
            <a:ext cx="5983112" cy="16307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6C9C97-0B62-4C4D-9783-AA891670C77B}"/>
              </a:ext>
            </a:extLst>
          </p:cNvPr>
          <p:cNvSpPr txBox="1"/>
          <p:nvPr/>
        </p:nvSpPr>
        <p:spPr>
          <a:xfrm>
            <a:off x="4969794" y="107616"/>
            <a:ext cx="143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Status bar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4541006-4D0C-46CC-980D-29EED94C37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9794" y="851370"/>
            <a:ext cx="2064234" cy="9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000625" y="107616"/>
            <a:ext cx="81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Error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15" y="699816"/>
            <a:ext cx="3537916" cy="256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71100" y="4588307"/>
            <a:ext cx="642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Click                         or                         button </a:t>
            </a:r>
          </a:p>
          <a:p>
            <a:endParaRPr lang="en-US" altLang="ko-KR" sz="2000" dirty="0"/>
          </a:p>
          <a:p>
            <a:r>
              <a:rPr lang="en-US" altLang="ko-KR" sz="2000" dirty="0"/>
              <a:t>to see the messages.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A099E-5CCD-4316-A40A-C405811C9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88" y="928881"/>
            <a:ext cx="4129614" cy="566776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55F4F0D-1011-4CEA-9419-1D1613F045AA}"/>
              </a:ext>
            </a:extLst>
          </p:cNvPr>
          <p:cNvSpPr/>
          <p:nvPr/>
        </p:nvSpPr>
        <p:spPr>
          <a:xfrm>
            <a:off x="1470126" y="4018517"/>
            <a:ext cx="605609" cy="2717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72630F-FB6A-4A81-8E01-9A9F83398389}"/>
              </a:ext>
            </a:extLst>
          </p:cNvPr>
          <p:cNvCxnSpPr>
            <a:cxnSpLocks/>
          </p:cNvCxnSpPr>
          <p:nvPr/>
        </p:nvCxnSpPr>
        <p:spPr>
          <a:xfrm flipH="1">
            <a:off x="2065730" y="1349646"/>
            <a:ext cx="3836070" cy="26688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9B267CC-B5B6-4662-8887-119657FF7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1255" y="4530858"/>
            <a:ext cx="1200318" cy="533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6114D3-A2DB-49F4-BA19-4E2BD7092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8344" y="4367244"/>
            <a:ext cx="1113848" cy="8607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C38F298-B749-4FF1-BFDC-1728BE52D0C1}"/>
              </a:ext>
            </a:extLst>
          </p:cNvPr>
          <p:cNvSpPr/>
          <p:nvPr/>
        </p:nvSpPr>
        <p:spPr>
          <a:xfrm>
            <a:off x="8097927" y="4894768"/>
            <a:ext cx="1070088" cy="3077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4824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0D3562-B0E1-482C-BEB6-C93AE8ED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78" y="476250"/>
            <a:ext cx="4526538" cy="6229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715DE7D-0AEA-40D8-BC26-251BEE21404F}"/>
              </a:ext>
            </a:extLst>
          </p:cNvPr>
          <p:cNvSpPr/>
          <p:nvPr/>
        </p:nvSpPr>
        <p:spPr>
          <a:xfrm>
            <a:off x="2384460" y="1406689"/>
            <a:ext cx="657927" cy="37283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AF08CA7-7CD4-48A2-958D-2716813E9A53}"/>
              </a:ext>
            </a:extLst>
          </p:cNvPr>
          <p:cNvCxnSpPr>
            <a:cxnSpLocks/>
            <a:endCxn id="3" idx="3"/>
          </p:cNvCxnSpPr>
          <p:nvPr/>
        </p:nvCxnSpPr>
        <p:spPr>
          <a:xfrm flipH="1" flipV="1">
            <a:off x="3042387" y="1593108"/>
            <a:ext cx="3701313" cy="7309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52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8413" y="-37425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A9229A-B097-4F58-A1DF-D779AADA5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797" y="2413207"/>
            <a:ext cx="7620406" cy="13693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CFAE9C2-5828-4B9C-94B6-EED5E33DEBD1}"/>
              </a:ext>
            </a:extLst>
          </p:cNvPr>
          <p:cNvSpPr txBox="1"/>
          <p:nvPr/>
        </p:nvSpPr>
        <p:spPr>
          <a:xfrm>
            <a:off x="1062619" y="672427"/>
            <a:ext cx="2598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/>
              <a:t>Robot Status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ABBBCA-B938-49B7-8AB4-3487C3F47E87}"/>
              </a:ext>
            </a:extLst>
          </p:cNvPr>
          <p:cNvSpPr txBox="1"/>
          <p:nvPr/>
        </p:nvSpPr>
        <p:spPr>
          <a:xfrm>
            <a:off x="4671319" y="569051"/>
            <a:ext cx="445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/>
              <a:t>Operation Space / Reference</a:t>
            </a:r>
            <a:endParaRPr lang="ko-KR" altLang="en-US" sz="2800" b="1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F4CE26-76DE-403E-BBFE-CD10FCCA5E9A}"/>
              </a:ext>
            </a:extLst>
          </p:cNvPr>
          <p:cNvCxnSpPr>
            <a:cxnSpLocks/>
          </p:cNvCxnSpPr>
          <p:nvPr/>
        </p:nvCxnSpPr>
        <p:spPr>
          <a:xfrm>
            <a:off x="7145617" y="2149093"/>
            <a:ext cx="0" cy="7234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D8D0E2F-38AA-47A7-B909-F8AFFCDE437A}"/>
              </a:ext>
            </a:extLst>
          </p:cNvPr>
          <p:cNvSpPr txBox="1"/>
          <p:nvPr/>
        </p:nvSpPr>
        <p:spPr>
          <a:xfrm>
            <a:off x="6510196" y="1091886"/>
            <a:ext cx="1367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Referenced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CB4F4A-DCEB-4086-907F-93EC2ED0DCDB}"/>
              </a:ext>
            </a:extLst>
          </p:cNvPr>
          <p:cNvSpPr txBox="1"/>
          <p:nvPr/>
        </p:nvSpPr>
        <p:spPr>
          <a:xfrm>
            <a:off x="8765925" y="1233959"/>
            <a:ext cx="3397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/>
              <a:t>Emergency Stop Button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7B86FD-C7DE-404B-A2F2-9519B3F5C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579" y="1136456"/>
            <a:ext cx="564816" cy="39191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F42229A-F3AC-48D2-BA18-FF1D34FDC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637" y="1632841"/>
            <a:ext cx="563635" cy="41972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8DAEDEE-8B04-43E6-9B1E-429D06238E33}"/>
              </a:ext>
            </a:extLst>
          </p:cNvPr>
          <p:cNvSpPr txBox="1"/>
          <p:nvPr/>
        </p:nvSpPr>
        <p:spPr>
          <a:xfrm>
            <a:off x="6510196" y="1638707"/>
            <a:ext cx="1618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Unreferenced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799A46-6419-4E3C-823C-12DB2A9F70EF}"/>
              </a:ext>
            </a:extLst>
          </p:cNvPr>
          <p:cNvSpPr/>
          <p:nvPr/>
        </p:nvSpPr>
        <p:spPr>
          <a:xfrm>
            <a:off x="8028882" y="2305031"/>
            <a:ext cx="1877321" cy="150690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0FD6B4-AF75-4B99-97AC-024F51B2C5AE}"/>
              </a:ext>
            </a:extLst>
          </p:cNvPr>
          <p:cNvSpPr/>
          <p:nvPr/>
        </p:nvSpPr>
        <p:spPr>
          <a:xfrm>
            <a:off x="2203065" y="2305031"/>
            <a:ext cx="3880551" cy="150690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CBD847-9478-4012-82AC-3A244F8E6BE8}"/>
              </a:ext>
            </a:extLst>
          </p:cNvPr>
          <p:cNvCxnSpPr>
            <a:cxnSpLocks/>
          </p:cNvCxnSpPr>
          <p:nvPr/>
        </p:nvCxnSpPr>
        <p:spPr>
          <a:xfrm flipV="1">
            <a:off x="3658364" y="3265330"/>
            <a:ext cx="2530295" cy="17337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9F52801-77BC-4123-8F49-C6EF8E870A60}"/>
              </a:ext>
            </a:extLst>
          </p:cNvPr>
          <p:cNvCxnSpPr>
            <a:cxnSpLocks/>
          </p:cNvCxnSpPr>
          <p:nvPr/>
        </p:nvCxnSpPr>
        <p:spPr>
          <a:xfrm flipH="1">
            <a:off x="7965704" y="1691935"/>
            <a:ext cx="1734492" cy="1202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377AB52-D183-4C86-A4C0-9DDF2A36897F}"/>
              </a:ext>
            </a:extLst>
          </p:cNvPr>
          <p:cNvSpPr txBox="1"/>
          <p:nvPr/>
        </p:nvSpPr>
        <p:spPr>
          <a:xfrm>
            <a:off x="2009224" y="4116825"/>
            <a:ext cx="5544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Robot In Use  (No permission given to the machine)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90811B4-7A9E-4CE1-9CF0-A048A4419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6" y="3811937"/>
            <a:ext cx="1494886" cy="104641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ECB9687-58BF-4CC8-9AFF-131D68081A80}"/>
              </a:ext>
            </a:extLst>
          </p:cNvPr>
          <p:cNvSpPr txBox="1"/>
          <p:nvPr/>
        </p:nvSpPr>
        <p:spPr>
          <a:xfrm>
            <a:off x="2005145" y="5690368"/>
            <a:ext cx="7785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Robot No Use   (All permission given to the machine, </a:t>
            </a:r>
          </a:p>
          <a:p>
            <a:r>
              <a:rPr lang="en-US" altLang="ko-KR" sz="2000" dirty="0"/>
              <a:t>                               also the</a:t>
            </a:r>
            <a:r>
              <a:rPr lang="ko-KR" altLang="en-US" sz="2000" dirty="0"/>
              <a:t> </a:t>
            </a:r>
            <a:r>
              <a:rPr lang="en-US" altLang="ko-KR" sz="2000" dirty="0"/>
              <a:t>machine can be run by hand without the robot)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0BFB28A-2BEC-4714-98D1-FF0AF14371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666" y="5456856"/>
            <a:ext cx="1494886" cy="107631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AB40DF3-2D75-4B45-A16E-661873A6DEA7}"/>
              </a:ext>
            </a:extLst>
          </p:cNvPr>
          <p:cNvSpPr txBox="1"/>
          <p:nvPr/>
        </p:nvSpPr>
        <p:spPr>
          <a:xfrm>
            <a:off x="4969794" y="107616"/>
            <a:ext cx="143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Status bar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906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189378-0D58-0119-537F-5ED089986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540320"/>
            <a:ext cx="5878952" cy="631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86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D80B8-15A3-4F98-8E54-7D5CE882630F}"/>
              </a:ext>
            </a:extLst>
          </p:cNvPr>
          <p:cNvSpPr txBox="1"/>
          <p:nvPr/>
        </p:nvSpPr>
        <p:spPr>
          <a:xfrm>
            <a:off x="2701637" y="2870913"/>
            <a:ext cx="6788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/>
              <a:t>Starting </a:t>
            </a:r>
          </a:p>
          <a:p>
            <a:pPr algn="ctr"/>
            <a:r>
              <a:rPr lang="en-US" altLang="ko-KR" sz="4800" b="1" dirty="0"/>
              <a:t>Automatic Operation</a:t>
            </a:r>
            <a:endParaRPr lang="ko-KR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9410986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80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Automatic Operation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558" y="646301"/>
            <a:ext cx="791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/>
              <a:t>&lt;How to start Auto operation&gt;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7ADA71-4B52-49E7-A426-78507C0154A1}"/>
              </a:ext>
            </a:extLst>
          </p:cNvPr>
          <p:cNvSpPr txBox="1"/>
          <p:nvPr/>
        </p:nvSpPr>
        <p:spPr>
          <a:xfrm>
            <a:off x="556657" y="1325873"/>
            <a:ext cx="9022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ko-KR" sz="2800" b="1" dirty="0"/>
              <a:t>In order to start Auto,</a:t>
            </a:r>
          </a:p>
          <a:p>
            <a:r>
              <a:rPr lang="en-US" altLang="ko-KR" sz="2800" b="1" dirty="0"/>
              <a:t>     the robot must to be at home position (wait position)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8B2943-D291-428B-9D66-68F1A381CCE6}"/>
              </a:ext>
            </a:extLst>
          </p:cNvPr>
          <p:cNvSpPr txBox="1"/>
          <p:nvPr/>
        </p:nvSpPr>
        <p:spPr>
          <a:xfrm>
            <a:off x="1112628" y="2944276"/>
            <a:ext cx="791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Press </a:t>
            </a:r>
            <a:r>
              <a:rPr lang="en-US" altLang="ko-KR" sz="2800" i="1" u="sng" cap="all" dirty="0"/>
              <a:t>homing </a:t>
            </a:r>
            <a:r>
              <a:rPr lang="en-US" altLang="ko-KR" sz="2800" dirty="0"/>
              <a:t>button on keypad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E3A0BD1-0029-4F00-AA73-B2E594765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747" y="2511350"/>
            <a:ext cx="2595581" cy="3754773"/>
          </a:xfrm>
          <a:prstGeom prst="rect">
            <a:avLst/>
          </a:prstGeom>
        </p:spPr>
      </p:pic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9B55FDB-D76A-4606-A896-14ED45CF91BB}"/>
              </a:ext>
            </a:extLst>
          </p:cNvPr>
          <p:cNvSpPr/>
          <p:nvPr/>
        </p:nvSpPr>
        <p:spPr>
          <a:xfrm>
            <a:off x="6647423" y="4442771"/>
            <a:ext cx="1132114" cy="1028262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E8E2C1-4D67-405C-8FA2-1E7321F253A9}"/>
              </a:ext>
            </a:extLst>
          </p:cNvPr>
          <p:cNvCxnSpPr>
            <a:cxnSpLocks/>
          </p:cNvCxnSpPr>
          <p:nvPr/>
        </p:nvCxnSpPr>
        <p:spPr>
          <a:xfrm>
            <a:off x="3525398" y="3467496"/>
            <a:ext cx="3122025" cy="1336733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0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80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Automatic Operation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5AC436-1CFC-49A8-A8E8-8696AA2C5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484" y="941329"/>
            <a:ext cx="2595581" cy="3754773"/>
          </a:xfrm>
          <a:prstGeom prst="rect">
            <a:avLst/>
          </a:prstGeom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7ADA71-4B52-49E7-A426-78507C0154A1}"/>
              </a:ext>
            </a:extLst>
          </p:cNvPr>
          <p:cNvSpPr txBox="1"/>
          <p:nvPr/>
        </p:nvSpPr>
        <p:spPr>
          <a:xfrm>
            <a:off x="556658" y="1623331"/>
            <a:ext cx="791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2. Put the Robot No Use state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8B2943-D291-428B-9D66-68F1A381CCE6}"/>
              </a:ext>
            </a:extLst>
          </p:cNvPr>
          <p:cNvSpPr txBox="1"/>
          <p:nvPr/>
        </p:nvSpPr>
        <p:spPr>
          <a:xfrm>
            <a:off x="1014380" y="2154085"/>
            <a:ext cx="791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Press </a:t>
            </a:r>
            <a:r>
              <a:rPr lang="en-US" altLang="ko-KR" sz="2800" i="1" u="sng" cap="all" dirty="0"/>
              <a:t>robot no use</a:t>
            </a:r>
            <a:r>
              <a:rPr lang="en-US" altLang="ko-KR" sz="2800" cap="all" dirty="0"/>
              <a:t> </a:t>
            </a:r>
            <a:r>
              <a:rPr lang="en-US" altLang="ko-KR" sz="2800" dirty="0"/>
              <a:t>button on keypad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E3EA1E-1DE9-4ABB-BD4C-AD35EB086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38" y="4376344"/>
            <a:ext cx="5323879" cy="9567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A1E4D68-9F4A-45E5-BC08-1D518A163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175" y="4696102"/>
            <a:ext cx="416525" cy="299898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0912F13-413E-4D0C-A0A6-241CFBA44FAD}"/>
              </a:ext>
            </a:extLst>
          </p:cNvPr>
          <p:cNvCxnSpPr>
            <a:cxnSpLocks/>
            <a:stCxn id="36" idx="0"/>
            <a:endCxn id="37" idx="2"/>
          </p:cNvCxnSpPr>
          <p:nvPr/>
        </p:nvCxnSpPr>
        <p:spPr>
          <a:xfrm flipH="1" flipV="1">
            <a:off x="3233438" y="4996000"/>
            <a:ext cx="802031" cy="5106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BE31BAE3-35A2-4B92-8E09-AC4E70800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2815" y="5506699"/>
            <a:ext cx="1705307" cy="12278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F19DEFD-ABA2-4478-A98E-71124FF604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4388"/>
          <a:stretch/>
        </p:blipFill>
        <p:spPr>
          <a:xfrm>
            <a:off x="7901429" y="4038886"/>
            <a:ext cx="3334857" cy="2819114"/>
          </a:xfrm>
          <a:prstGeom prst="rect">
            <a:avLst/>
          </a:prstGeom>
        </p:spPr>
      </p:pic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2EB82B77-68E7-49E5-AA4B-35FA6B6042D5}"/>
              </a:ext>
            </a:extLst>
          </p:cNvPr>
          <p:cNvSpPr/>
          <p:nvPr/>
        </p:nvSpPr>
        <p:spPr>
          <a:xfrm>
            <a:off x="7901429" y="2818715"/>
            <a:ext cx="1132114" cy="1028262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E64757-7A5A-4B86-B85E-FCB01523F025}"/>
              </a:ext>
            </a:extLst>
          </p:cNvPr>
          <p:cNvSpPr/>
          <p:nvPr/>
        </p:nvSpPr>
        <p:spPr>
          <a:xfrm>
            <a:off x="9507629" y="4625726"/>
            <a:ext cx="1589993" cy="210879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79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80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Automatic Operation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7ADA71-4B52-49E7-A426-78507C0154A1}"/>
              </a:ext>
            </a:extLst>
          </p:cNvPr>
          <p:cNvSpPr txBox="1"/>
          <p:nvPr/>
        </p:nvSpPr>
        <p:spPr>
          <a:xfrm>
            <a:off x="556658" y="1623331"/>
            <a:ext cx="791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3. Start Press machine auto / semi-auto</a:t>
            </a:r>
          </a:p>
        </p:txBody>
      </p:sp>
      <p:pic>
        <p:nvPicPr>
          <p:cNvPr id="25" name="Picture 2" descr="Small - Plastic Injection Molding Machine Vector Transparent PNG - 600x349  - Free Download on NicePNG">
            <a:extLst>
              <a:ext uri="{FF2B5EF4-FFF2-40B4-BE49-F238E27FC236}">
                <a16:creationId xmlns:a16="http://schemas.microsoft.com/office/drawing/2014/main" id="{CBA28EEE-49C7-49D2-AAED-FBFA81AF0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0" b="90210" l="10000" r="90000">
                        <a14:foregroundMark x1="37439" y1="33566" x2="37439" y2="33566"/>
                        <a14:foregroundMark x1="47195" y1="39394" x2="54756" y2="38695"/>
                        <a14:foregroundMark x1="54756" y1="38695" x2="55366" y2="38928"/>
                        <a14:foregroundMark x1="38902" y1="64802" x2="39756" y2="65035"/>
                        <a14:foregroundMark x1="76707" y1="41492" x2="76707" y2="42890"/>
                        <a14:foregroundMark x1="75000" y1="64103" x2="75854" y2="64802"/>
                        <a14:foregroundMark x1="42317" y1="90210" x2="43780" y2="90210"/>
                        <a14:foregroundMark x1="38659" y1="37995" x2="36951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8" t="31476" r="12584" b="7238"/>
          <a:stretch/>
        </p:blipFill>
        <p:spPr bwMode="auto">
          <a:xfrm>
            <a:off x="3983765" y="2734511"/>
            <a:ext cx="4619988" cy="250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9902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80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Automatic Operation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7ADA71-4B52-49E7-A426-78507C0154A1}"/>
              </a:ext>
            </a:extLst>
          </p:cNvPr>
          <p:cNvSpPr txBox="1"/>
          <p:nvPr/>
        </p:nvSpPr>
        <p:spPr>
          <a:xfrm>
            <a:off x="556658" y="703462"/>
            <a:ext cx="7910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4. When Mold is completely closed </a:t>
            </a:r>
          </a:p>
          <a:p>
            <a:r>
              <a:rPr lang="en-US" altLang="ko-KR" sz="2800" b="1" dirty="0"/>
              <a:t>    &amp; injecting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359534-04D0-4F66-8A92-BFBE61BC1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51" y="1722440"/>
            <a:ext cx="4651549" cy="7070662"/>
          </a:xfrm>
          <a:prstGeom prst="rect">
            <a:avLst/>
          </a:prstGeom>
        </p:spPr>
      </p:pic>
      <p:sp>
        <p:nvSpPr>
          <p:cNvPr id="26" name="타원 3">
            <a:extLst>
              <a:ext uri="{FF2B5EF4-FFF2-40B4-BE49-F238E27FC236}">
                <a16:creationId xmlns:a16="http://schemas.microsoft.com/office/drawing/2014/main" id="{53A2561C-8C8F-4D4F-9F09-7C374820CB8A}"/>
              </a:ext>
            </a:extLst>
          </p:cNvPr>
          <p:cNvSpPr/>
          <p:nvPr/>
        </p:nvSpPr>
        <p:spPr>
          <a:xfrm>
            <a:off x="927544" y="3008325"/>
            <a:ext cx="201168" cy="201168"/>
          </a:xfrm>
          <a:prstGeom prst="ellipse">
            <a:avLst/>
          </a:prstGeom>
          <a:solidFill>
            <a:srgbClr val="00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3">
            <a:extLst>
              <a:ext uri="{FF2B5EF4-FFF2-40B4-BE49-F238E27FC236}">
                <a16:creationId xmlns:a16="http://schemas.microsoft.com/office/drawing/2014/main" id="{F42EE9B7-9238-4BAE-97E1-08D059A24318}"/>
              </a:ext>
            </a:extLst>
          </p:cNvPr>
          <p:cNvSpPr/>
          <p:nvPr/>
        </p:nvSpPr>
        <p:spPr>
          <a:xfrm>
            <a:off x="925166" y="3399097"/>
            <a:ext cx="213072" cy="201168"/>
          </a:xfrm>
          <a:prstGeom prst="ellipse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3F3247-8F81-473A-A06F-626B034B88DC}"/>
              </a:ext>
            </a:extLst>
          </p:cNvPr>
          <p:cNvSpPr/>
          <p:nvPr/>
        </p:nvSpPr>
        <p:spPr>
          <a:xfrm>
            <a:off x="860251" y="2957016"/>
            <a:ext cx="2327449" cy="72097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71969B8-5A80-4407-B247-AB8518159069}"/>
              </a:ext>
            </a:extLst>
          </p:cNvPr>
          <p:cNvSpPr/>
          <p:nvPr/>
        </p:nvSpPr>
        <p:spPr>
          <a:xfrm>
            <a:off x="5901531" y="3035528"/>
            <a:ext cx="622300" cy="965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88CC3D2-3378-4998-A24E-120825BD5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984" y="1904007"/>
            <a:ext cx="2595581" cy="3754773"/>
          </a:xfrm>
          <a:prstGeom prst="rect">
            <a:avLst/>
          </a:prstGeom>
        </p:spPr>
      </p:pic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F3D24E00-E414-4C70-89F9-F419F1F4E69B}"/>
              </a:ext>
            </a:extLst>
          </p:cNvPr>
          <p:cNvSpPr/>
          <p:nvPr/>
        </p:nvSpPr>
        <p:spPr>
          <a:xfrm>
            <a:off x="8234803" y="3916339"/>
            <a:ext cx="972697" cy="883469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8B98D3-195A-434C-BB66-C447C0EE819D}"/>
              </a:ext>
            </a:extLst>
          </p:cNvPr>
          <p:cNvSpPr txBox="1"/>
          <p:nvPr/>
        </p:nvSpPr>
        <p:spPr>
          <a:xfrm>
            <a:off x="6934051" y="1229509"/>
            <a:ext cx="791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Press </a:t>
            </a:r>
            <a:r>
              <a:rPr lang="en-US" altLang="ko-KR" sz="2800" b="1" i="1" dirty="0"/>
              <a:t>homing</a:t>
            </a:r>
            <a:r>
              <a:rPr lang="en-US" altLang="ko-KR" sz="2800" b="1" dirty="0"/>
              <a:t> button for 1 second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203E3CE-8A80-466D-B658-DF7E77B81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4803" y="6107099"/>
            <a:ext cx="815835" cy="5874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D62CFC-D491-49D0-916D-8178D39A0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7406" y="6107100"/>
            <a:ext cx="839145" cy="58740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F900912-AB78-4F49-83F2-B4F2C8529723}"/>
              </a:ext>
            </a:extLst>
          </p:cNvPr>
          <p:cNvCxnSpPr>
            <a:cxnSpLocks/>
            <a:stCxn id="31" idx="3"/>
            <a:endCxn id="33" idx="1"/>
          </p:cNvCxnSpPr>
          <p:nvPr/>
        </p:nvCxnSpPr>
        <p:spPr>
          <a:xfrm>
            <a:off x="9050638" y="6400800"/>
            <a:ext cx="926768" cy="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4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1D5C1E-D705-464B-B07D-8C3E8905E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20"/>
          <a:stretch/>
        </p:blipFill>
        <p:spPr>
          <a:xfrm>
            <a:off x="108853" y="787950"/>
            <a:ext cx="4312076" cy="60227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2809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Automatic Operation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66" y="2518322"/>
            <a:ext cx="4010113" cy="187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543060" y="3955609"/>
            <a:ext cx="975340" cy="2717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Down Arrow 27"/>
          <p:cNvSpPr/>
          <p:nvPr/>
        </p:nvSpPr>
        <p:spPr>
          <a:xfrm rot="2057549">
            <a:off x="3877601" y="3342836"/>
            <a:ext cx="483842" cy="67061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71FE7C-E5F5-4337-8396-5E4F1A47DFEE}"/>
              </a:ext>
            </a:extLst>
          </p:cNvPr>
          <p:cNvSpPr txBox="1"/>
          <p:nvPr/>
        </p:nvSpPr>
        <p:spPr>
          <a:xfrm>
            <a:off x="4921544" y="851066"/>
            <a:ext cx="791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5. Press </a:t>
            </a:r>
            <a:r>
              <a:rPr lang="en-US" altLang="ko-KR" sz="2800" b="1" i="1" dirty="0"/>
              <a:t>Auto operation </a:t>
            </a:r>
            <a:r>
              <a:rPr lang="en-US" altLang="ko-KR" sz="2800" b="1" dirty="0"/>
              <a:t>button</a:t>
            </a:r>
          </a:p>
        </p:txBody>
      </p:sp>
    </p:spTree>
    <p:extLst>
      <p:ext uri="{BB962C8B-B14F-4D97-AF65-F5344CB8AC3E}">
        <p14:creationId xmlns:p14="http://schemas.microsoft.com/office/powerpoint/2010/main" val="36146464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7D80B8-15A3-4F98-8E54-7D5CE882630F}"/>
              </a:ext>
            </a:extLst>
          </p:cNvPr>
          <p:cNvSpPr txBox="1"/>
          <p:nvPr/>
        </p:nvSpPr>
        <p:spPr>
          <a:xfrm>
            <a:off x="2701637" y="2870913"/>
            <a:ext cx="678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/>
              <a:t>Stopping the operation</a:t>
            </a:r>
            <a:endParaRPr lang="ko-KR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456837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0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9794" y="107616"/>
            <a:ext cx="1287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Stopping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91B7BB-99D7-4011-9755-4BA85DCDF6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20"/>
          <a:stretch/>
        </p:blipFill>
        <p:spPr>
          <a:xfrm>
            <a:off x="108853" y="787950"/>
            <a:ext cx="4312076" cy="6022710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8"/>
          <a:stretch/>
        </p:blipFill>
        <p:spPr bwMode="auto">
          <a:xfrm>
            <a:off x="5658233" y="953810"/>
            <a:ext cx="47437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69441" y="1189792"/>
            <a:ext cx="7910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/>
              <a:t>Press             button to stop the robot.</a:t>
            </a:r>
          </a:p>
          <a:p>
            <a:r>
              <a:rPr lang="en-US" altLang="ko-KR" sz="2000" dirty="0"/>
              <a:t>Then stop selection window pops up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30051" y="4157525"/>
            <a:ext cx="791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When                   is pressed, it is temporary stop and </a:t>
            </a:r>
          </a:p>
          <a:p>
            <a:r>
              <a:rPr lang="en-US" altLang="ko-KR" dirty="0"/>
              <a:t>will be able to resume at the current position by pressing Auto button.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1" t="66465" r="38292" b="16721"/>
          <a:stretch/>
        </p:blipFill>
        <p:spPr bwMode="auto">
          <a:xfrm>
            <a:off x="5934818" y="4205231"/>
            <a:ext cx="899329" cy="27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230050" y="4976657"/>
            <a:ext cx="598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When                   is pressed, the current cycle will be stopped. </a:t>
            </a:r>
          </a:p>
        </p:txBody>
      </p:sp>
      <p:sp>
        <p:nvSpPr>
          <p:cNvPr id="2" name="Down Arrow 1"/>
          <p:cNvSpPr/>
          <p:nvPr/>
        </p:nvSpPr>
        <p:spPr>
          <a:xfrm rot="3099569">
            <a:off x="4482556" y="3417661"/>
            <a:ext cx="550700" cy="76328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89055-B8BD-4681-A3B3-55A803BB6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8605" y="2273577"/>
            <a:ext cx="3353268" cy="1590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84456E-7C0F-420B-9B02-AC5A833653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1188" y="4976309"/>
            <a:ext cx="795354" cy="34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11A528-244C-4045-9B0B-9AD18499B667}"/>
              </a:ext>
            </a:extLst>
          </p:cNvPr>
          <p:cNvSpPr txBox="1"/>
          <p:nvPr/>
        </p:nvSpPr>
        <p:spPr>
          <a:xfrm>
            <a:off x="1294160" y="2019087"/>
            <a:ext cx="9554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Quick Reference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For starting up the Robot</a:t>
            </a:r>
          </a:p>
        </p:txBody>
      </p:sp>
    </p:spTree>
    <p:extLst>
      <p:ext uri="{BB962C8B-B14F-4D97-AF65-F5344CB8AC3E}">
        <p14:creationId xmlns:p14="http://schemas.microsoft.com/office/powerpoint/2010/main" val="422041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8413" y="-37425"/>
            <a:ext cx="12191999" cy="680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z</a:t>
            </a:r>
            <a:endParaRPr lang="ko-KR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143339" y="123478"/>
            <a:ext cx="4128459" cy="4434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3983765" y="123479"/>
            <a:ext cx="576064" cy="44343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0800000" flipH="1" flipV="1">
            <a:off x="4800102" y="123479"/>
            <a:ext cx="6576484" cy="44343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/>
          <p:cNvSpPr/>
          <p:nvPr/>
        </p:nvSpPr>
        <p:spPr>
          <a:xfrm flipH="1" flipV="1">
            <a:off x="4512072" y="123478"/>
            <a:ext cx="576064" cy="44343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5952"/>
            <a:ext cx="1872208" cy="5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472597" y="123479"/>
            <a:ext cx="576064" cy="4434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8267907">
            <a:off x="11876099" y="410923"/>
            <a:ext cx="127237" cy="147831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7674247">
            <a:off x="11970960" y="495366"/>
            <a:ext cx="166387" cy="14783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hyrobots\Desktop\hyrobotics.png"/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3" t="8657" r="53371" b="50000"/>
          <a:stretch/>
        </p:blipFill>
        <p:spPr bwMode="auto">
          <a:xfrm>
            <a:off x="11513013" y="214584"/>
            <a:ext cx="495233" cy="2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:\Users\hyrobots\Desktop\KEBA_MANUAL\CONTROLLER_MANUAL\overview.PNG">
            <a:extLst>
              <a:ext uri="{FF2B5EF4-FFF2-40B4-BE49-F238E27FC236}">
                <a16:creationId xmlns:a16="http://schemas.microsoft.com/office/drawing/2014/main" id="{3CF8E4D2-D2EB-47FB-BDDE-C6A39CD47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38" y="3834479"/>
            <a:ext cx="4054978" cy="286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50" name="Rectangle 2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8000" algn="r"/>
                <a:tab pos="2700338" algn="ctr"/>
                <a:tab pos="5400675" algn="r"/>
              </a:tabLst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pic>
        <p:nvPicPr>
          <p:cNvPr id="25" name="Picture 2" descr="C:\Users\hyrobots\Desktop\이름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659" y="5711275"/>
            <a:ext cx="1315354" cy="36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0197658" y="6072101"/>
            <a:ext cx="34754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HYROBOTICS CORP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5319 Brown Ave.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St. Louis MO, 63120, USA</a:t>
            </a:r>
          </a:p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http://www.hyrobotics.com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5A9229A-B097-4F58-A1DF-D779AADA5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797" y="2413207"/>
            <a:ext cx="7620406" cy="136939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BE2368A-D1CC-4846-98A3-1C7C131E391A}"/>
              </a:ext>
            </a:extLst>
          </p:cNvPr>
          <p:cNvSpPr/>
          <p:nvPr/>
        </p:nvSpPr>
        <p:spPr>
          <a:xfrm>
            <a:off x="6108385" y="3332010"/>
            <a:ext cx="1895728" cy="4505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FAE9C2-5828-4B9C-94B6-EED5E33DEBD1}"/>
              </a:ext>
            </a:extLst>
          </p:cNvPr>
          <p:cNvSpPr txBox="1"/>
          <p:nvPr/>
        </p:nvSpPr>
        <p:spPr>
          <a:xfrm>
            <a:off x="1062619" y="672427"/>
            <a:ext cx="2598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/>
              <a:t>Robot Status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ABBBCA-B938-49B7-8AB4-3487C3F47E87}"/>
              </a:ext>
            </a:extLst>
          </p:cNvPr>
          <p:cNvSpPr txBox="1"/>
          <p:nvPr/>
        </p:nvSpPr>
        <p:spPr>
          <a:xfrm>
            <a:off x="4671319" y="569051"/>
            <a:ext cx="4457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/>
              <a:t>Operation Space / Reference</a:t>
            </a:r>
            <a:endParaRPr lang="ko-KR" altLang="en-US" sz="2800" b="1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0F4CE26-76DE-403E-BBFE-CD10FCCA5E9A}"/>
              </a:ext>
            </a:extLst>
          </p:cNvPr>
          <p:cNvCxnSpPr>
            <a:cxnSpLocks/>
          </p:cNvCxnSpPr>
          <p:nvPr/>
        </p:nvCxnSpPr>
        <p:spPr>
          <a:xfrm>
            <a:off x="7145617" y="2149093"/>
            <a:ext cx="0" cy="7234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D8D0E2F-38AA-47A7-B909-F8AFFCDE437A}"/>
              </a:ext>
            </a:extLst>
          </p:cNvPr>
          <p:cNvSpPr txBox="1"/>
          <p:nvPr/>
        </p:nvSpPr>
        <p:spPr>
          <a:xfrm>
            <a:off x="6510196" y="1091886"/>
            <a:ext cx="1367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Referenced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CB4F4A-DCEB-4086-907F-93EC2ED0DCDB}"/>
              </a:ext>
            </a:extLst>
          </p:cNvPr>
          <p:cNvSpPr txBox="1"/>
          <p:nvPr/>
        </p:nvSpPr>
        <p:spPr>
          <a:xfrm>
            <a:off x="8765925" y="1233959"/>
            <a:ext cx="3397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/>
              <a:t>Emergency Stop Button Status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7B86FD-C7DE-404B-A2F2-9519B3F5C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2579" y="1136456"/>
            <a:ext cx="564816" cy="39191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F42229A-F3AC-48D2-BA18-FF1D34FDC8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37" y="1632841"/>
            <a:ext cx="563635" cy="41972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8DAEDEE-8B04-43E6-9B1E-429D06238E33}"/>
              </a:ext>
            </a:extLst>
          </p:cNvPr>
          <p:cNvSpPr txBox="1"/>
          <p:nvPr/>
        </p:nvSpPr>
        <p:spPr>
          <a:xfrm>
            <a:off x="6510196" y="1638707"/>
            <a:ext cx="1618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Unreferenced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799A46-6419-4E3C-823C-12DB2A9F70EF}"/>
              </a:ext>
            </a:extLst>
          </p:cNvPr>
          <p:cNvSpPr/>
          <p:nvPr/>
        </p:nvSpPr>
        <p:spPr>
          <a:xfrm>
            <a:off x="8028882" y="2305031"/>
            <a:ext cx="1877321" cy="150690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0FD6B4-AF75-4B99-97AC-024F51B2C5AE}"/>
              </a:ext>
            </a:extLst>
          </p:cNvPr>
          <p:cNvSpPr/>
          <p:nvPr/>
        </p:nvSpPr>
        <p:spPr>
          <a:xfrm>
            <a:off x="2203065" y="2305031"/>
            <a:ext cx="3880551" cy="150690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CBD847-9478-4012-82AC-3A244F8E6BE8}"/>
              </a:ext>
            </a:extLst>
          </p:cNvPr>
          <p:cNvCxnSpPr>
            <a:cxnSpLocks/>
          </p:cNvCxnSpPr>
          <p:nvPr/>
        </p:nvCxnSpPr>
        <p:spPr>
          <a:xfrm>
            <a:off x="4226297" y="1896655"/>
            <a:ext cx="1971456" cy="118815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9F52801-77BC-4123-8F49-C6EF8E870A60}"/>
              </a:ext>
            </a:extLst>
          </p:cNvPr>
          <p:cNvCxnSpPr>
            <a:cxnSpLocks/>
          </p:cNvCxnSpPr>
          <p:nvPr/>
        </p:nvCxnSpPr>
        <p:spPr>
          <a:xfrm flipH="1">
            <a:off x="7965704" y="1691935"/>
            <a:ext cx="1734492" cy="1202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377AB52-D183-4C86-A4C0-9DDF2A36897F}"/>
              </a:ext>
            </a:extLst>
          </p:cNvPr>
          <p:cNvSpPr txBox="1"/>
          <p:nvPr/>
        </p:nvSpPr>
        <p:spPr>
          <a:xfrm>
            <a:off x="1113213" y="1307006"/>
            <a:ext cx="3661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In Use (No IMM machine control)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90811B4-7A9E-4CE1-9CF0-A048A4419F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671" y="1310752"/>
            <a:ext cx="633977" cy="44378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ECB9687-58BF-4CC8-9AFF-131D68081A80}"/>
              </a:ext>
            </a:extLst>
          </p:cNvPr>
          <p:cNvSpPr txBox="1"/>
          <p:nvPr/>
        </p:nvSpPr>
        <p:spPr>
          <a:xfrm>
            <a:off x="1062197" y="1896655"/>
            <a:ext cx="2863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/>
              <a:t>No Use (No robot control)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0BFB28A-2BEC-4714-98D1-FF0AF14371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671" y="1896655"/>
            <a:ext cx="633977" cy="45646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AB40DF3-2D75-4B45-A16E-661873A6DEA7}"/>
              </a:ext>
            </a:extLst>
          </p:cNvPr>
          <p:cNvSpPr txBox="1"/>
          <p:nvPr/>
        </p:nvSpPr>
        <p:spPr>
          <a:xfrm>
            <a:off x="4969794" y="107616"/>
            <a:ext cx="1439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</a:rPr>
              <a:t>Status bar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8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5">
            <a:extLst>
              <a:ext uri="{FF2B5EF4-FFF2-40B4-BE49-F238E27FC236}">
                <a16:creationId xmlns:a16="http://schemas.microsoft.com/office/drawing/2014/main" id="{7D512E2D-7840-4DB1-B213-4763D3125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47376" y="1236547"/>
            <a:ext cx="1632744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2504D08-23E3-43B4-AA05-3E38B02EBC9D}"/>
              </a:ext>
            </a:extLst>
          </p:cNvPr>
          <p:cNvSpPr txBox="1"/>
          <p:nvPr/>
        </p:nvSpPr>
        <p:spPr>
          <a:xfrm>
            <a:off x="4549013" y="3518710"/>
            <a:ext cx="366788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5. Basic Parameter Settings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3AA75D-21DB-4161-95F9-09F98853A351}"/>
              </a:ext>
            </a:extLst>
          </p:cNvPr>
          <p:cNvSpPr txBox="1"/>
          <p:nvPr/>
        </p:nvSpPr>
        <p:spPr>
          <a:xfrm>
            <a:off x="8366759" y="3518710"/>
            <a:ext cx="371094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6. Position Settings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E2986F-36DC-4C72-9154-E33B5145F6FC}"/>
              </a:ext>
            </a:extLst>
          </p:cNvPr>
          <p:cNvSpPr txBox="1"/>
          <p:nvPr/>
        </p:nvSpPr>
        <p:spPr>
          <a:xfrm>
            <a:off x="6810374" y="735355"/>
            <a:ext cx="5278888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3. Log in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0F15D3A-EF3A-4EA0-B605-8820F56E4F5A}"/>
              </a:ext>
            </a:extLst>
          </p:cNvPr>
          <p:cNvSpPr txBox="1"/>
          <p:nvPr/>
        </p:nvSpPr>
        <p:spPr>
          <a:xfrm>
            <a:off x="3002630" y="743641"/>
            <a:ext cx="362676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 Reference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2A209B5-1316-4AE0-B34B-7B3ED65D88EA}"/>
              </a:ext>
            </a:extLst>
          </p:cNvPr>
          <p:cNvSpPr txBox="1"/>
          <p:nvPr/>
        </p:nvSpPr>
        <p:spPr>
          <a:xfrm>
            <a:off x="102737" y="743641"/>
            <a:ext cx="27431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 Power on the robot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95E4C8A-A1A9-40A4-8202-456A52A057DD}"/>
              </a:ext>
            </a:extLst>
          </p:cNvPr>
          <p:cNvSpPr txBox="1"/>
          <p:nvPr/>
        </p:nvSpPr>
        <p:spPr>
          <a:xfrm>
            <a:off x="96331" y="3518710"/>
            <a:ext cx="430282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 Make a New Mold File &amp; Load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35D554-CA4A-4A07-8A1B-25788EF2DCEB}"/>
              </a:ext>
            </a:extLst>
          </p:cNvPr>
          <p:cNvSpPr txBox="1"/>
          <p:nvPr/>
        </p:nvSpPr>
        <p:spPr>
          <a:xfrm>
            <a:off x="10019268" y="5707862"/>
            <a:ext cx="145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Move the robot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with jog buttons, and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4AD02-F7A9-4D67-8447-E09EDB41ABFA}"/>
              </a:ext>
            </a:extLst>
          </p:cNvPr>
          <p:cNvSpPr txBox="1"/>
          <p:nvPr/>
        </p:nvSpPr>
        <p:spPr>
          <a:xfrm>
            <a:off x="2808515" y="82441"/>
            <a:ext cx="6525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Quick Reference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31414-EAC7-45BC-955C-E56B3D69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211" y="1149127"/>
            <a:ext cx="1736897" cy="215375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22FBE5-DE9B-44DB-88AC-E8369859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24" y="2464888"/>
            <a:ext cx="2080513" cy="85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3CEBCC9-BCC2-4F0C-875F-A2CCAEC892F6}"/>
              </a:ext>
            </a:extLst>
          </p:cNvPr>
          <p:cNvSpPr/>
          <p:nvPr/>
        </p:nvSpPr>
        <p:spPr>
          <a:xfrm>
            <a:off x="3095669" y="2982273"/>
            <a:ext cx="630902" cy="3053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D37FB8-BD7D-48AB-8B52-61BBC9B90A51}"/>
              </a:ext>
            </a:extLst>
          </p:cNvPr>
          <p:cNvSpPr/>
          <p:nvPr/>
        </p:nvSpPr>
        <p:spPr>
          <a:xfrm>
            <a:off x="4654549" y="3040742"/>
            <a:ext cx="828675" cy="2281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D3DEC5-CB0D-4F10-B4C3-F0657FBEB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767" y="1288036"/>
            <a:ext cx="2346421" cy="19520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1FC37-F361-4841-BB0B-74F441140090}"/>
              </a:ext>
            </a:extLst>
          </p:cNvPr>
          <p:cNvSpPr/>
          <p:nvPr/>
        </p:nvSpPr>
        <p:spPr>
          <a:xfrm>
            <a:off x="7609436" y="3014730"/>
            <a:ext cx="757324" cy="1555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559D37-4712-4622-9F61-BD531A70B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453" y="1146435"/>
            <a:ext cx="962601" cy="4717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3616BC-1D59-41AC-986E-331DDC302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1030" y="1950476"/>
            <a:ext cx="976236" cy="4717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70CE95-82C9-4B8B-BA7E-2D0DCCF69ED5}"/>
              </a:ext>
            </a:extLst>
          </p:cNvPr>
          <p:cNvSpPr/>
          <p:nvPr/>
        </p:nvSpPr>
        <p:spPr>
          <a:xfrm>
            <a:off x="2993338" y="730244"/>
            <a:ext cx="3636062" cy="26824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556FED-3FB0-4BEF-927E-57C5D8C68BF9}"/>
              </a:ext>
            </a:extLst>
          </p:cNvPr>
          <p:cNvSpPr/>
          <p:nvPr/>
        </p:nvSpPr>
        <p:spPr>
          <a:xfrm>
            <a:off x="96331" y="730244"/>
            <a:ext cx="2743200" cy="269068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1E85EB-2222-48DE-90F6-9E8E4EEB5CDF}"/>
              </a:ext>
            </a:extLst>
          </p:cNvPr>
          <p:cNvSpPr/>
          <p:nvPr/>
        </p:nvSpPr>
        <p:spPr>
          <a:xfrm>
            <a:off x="6810375" y="735014"/>
            <a:ext cx="5278888" cy="267600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64EF45-C000-4522-9DC0-3F7C14EA79CA}"/>
              </a:ext>
            </a:extLst>
          </p:cNvPr>
          <p:cNvSpPr txBox="1"/>
          <p:nvPr/>
        </p:nvSpPr>
        <p:spPr>
          <a:xfrm>
            <a:off x="9175802" y="1319101"/>
            <a:ext cx="2955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Administrator (level 16) </a:t>
            </a:r>
            <a:b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      allow to access entire systems in controller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Service (level 15) </a:t>
            </a:r>
            <a:b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     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allow to change the settings and edit the basic   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      programs</a:t>
            </a: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T</a:t>
            </a: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eacher (level 7)</a:t>
            </a:r>
            <a:b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allow to access the basic settings and programs</a:t>
            </a: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Operator (level 1)</a:t>
            </a:r>
            <a:b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Only allow to access to operation</a:t>
            </a: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647A83-16C6-4F9A-9FCB-228A01E97731}"/>
              </a:ext>
            </a:extLst>
          </p:cNvPr>
          <p:cNvSpPr/>
          <p:nvPr/>
        </p:nvSpPr>
        <p:spPr>
          <a:xfrm>
            <a:off x="8658044" y="1555789"/>
            <a:ext cx="569144" cy="1423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042E4-8660-421E-86DB-866BE4456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63" y="3867410"/>
            <a:ext cx="1639713" cy="279105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FD86F57-39FF-4D09-82DE-46CFCDC16397}"/>
              </a:ext>
            </a:extLst>
          </p:cNvPr>
          <p:cNvSpPr/>
          <p:nvPr/>
        </p:nvSpPr>
        <p:spPr>
          <a:xfrm>
            <a:off x="102737" y="3526973"/>
            <a:ext cx="4296415" cy="32003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279AA3-3D44-4AD3-8603-62CE40A23751}"/>
              </a:ext>
            </a:extLst>
          </p:cNvPr>
          <p:cNvSpPr/>
          <p:nvPr/>
        </p:nvSpPr>
        <p:spPr>
          <a:xfrm>
            <a:off x="4542584" y="3526973"/>
            <a:ext cx="3674315" cy="32003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D44A93-CC84-4FFD-98B1-018666BFFE5B}"/>
              </a:ext>
            </a:extLst>
          </p:cNvPr>
          <p:cNvSpPr/>
          <p:nvPr/>
        </p:nvSpPr>
        <p:spPr>
          <a:xfrm>
            <a:off x="8366760" y="3526973"/>
            <a:ext cx="3717607" cy="32003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CA87B0-373A-4ED9-84CD-8C3D70ADCF19}"/>
              </a:ext>
            </a:extLst>
          </p:cNvPr>
          <p:cNvSpPr/>
          <p:nvPr/>
        </p:nvSpPr>
        <p:spPr>
          <a:xfrm>
            <a:off x="542951" y="6246416"/>
            <a:ext cx="351733" cy="432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507BEF-7AF3-4864-BD4B-0D92ADA706F6}"/>
              </a:ext>
            </a:extLst>
          </p:cNvPr>
          <p:cNvSpPr txBox="1"/>
          <p:nvPr/>
        </p:nvSpPr>
        <p:spPr>
          <a:xfrm>
            <a:off x="2020157" y="4307450"/>
            <a:ext cx="221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If the buttons are grayed out,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press            manual operation.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13AAD-42C3-47A7-897A-3206EA8E2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3456" y="4599705"/>
            <a:ext cx="317668" cy="30804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655888-48BF-4552-946E-FB1943EBE44F}"/>
              </a:ext>
            </a:extLst>
          </p:cNvPr>
          <p:cNvSpPr txBox="1"/>
          <p:nvPr/>
        </p:nvSpPr>
        <p:spPr>
          <a:xfrm>
            <a:off x="1903018" y="5365004"/>
            <a:ext cx="248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Mold file name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must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start with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a letter, not number.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After new mold file is created,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load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it.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2538577-7F06-4BAA-938E-6F1427577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1693" y="3938282"/>
            <a:ext cx="511865" cy="57280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6C13EE8-1A20-4520-B40A-129D0B1F742B}"/>
              </a:ext>
            </a:extLst>
          </p:cNvPr>
          <p:cNvSpPr txBox="1"/>
          <p:nvPr/>
        </p:nvSpPr>
        <p:spPr>
          <a:xfrm>
            <a:off x="99280" y="2058618"/>
            <a:ext cx="2758562" cy="1144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Check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whether the robot is at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a safe place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before moving on to the step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If it is not at a safe place, then please move to a safe place by using Manual jog button.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80A88B1-DEE2-4054-A808-7711D7FD55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4489" y="4576968"/>
            <a:ext cx="1397405" cy="211706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D6E04DF-897B-4CD7-A4DA-D93D66E5FB4B}"/>
              </a:ext>
            </a:extLst>
          </p:cNvPr>
          <p:cNvSpPr txBox="1"/>
          <p:nvPr/>
        </p:nvSpPr>
        <p:spPr>
          <a:xfrm>
            <a:off x="6057495" y="4641053"/>
            <a:ext cx="24026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-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Method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: Vacuum &amp; Gripper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-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Clamp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Side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Nozzle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Side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  Take out?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-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EOAT Rotation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– when to rotate?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-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Ejector Forward Control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(If applicable)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1E17AB-11CB-42DD-B6C3-9B81662E76AA}"/>
              </a:ext>
            </a:extLst>
          </p:cNvPr>
          <p:cNvSpPr txBox="1"/>
          <p:nvPr/>
        </p:nvSpPr>
        <p:spPr>
          <a:xfrm>
            <a:off x="9926321" y="4536675"/>
            <a:ext cx="1853495" cy="1098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- Waiting Position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- Up Position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- Takeout Position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- Main Release Position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F57F0A4-FC28-4C9C-A405-985B77DB7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9870" y="3964941"/>
            <a:ext cx="511865" cy="5912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60B4B6D-9627-40F8-AD71-2127BBB6CE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3710" y="4602589"/>
            <a:ext cx="1342750" cy="206978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1C008DB-A50A-4E1E-96E5-B23FC845085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159" t="27423" r="27834" b="22807"/>
          <a:stretch/>
        </p:blipFill>
        <p:spPr>
          <a:xfrm>
            <a:off x="11103745" y="5969472"/>
            <a:ext cx="676071" cy="23787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CB4666F-7CE8-45FC-9CE6-FFE2831374CC}"/>
              </a:ext>
            </a:extLst>
          </p:cNvPr>
          <p:cNvSpPr txBox="1"/>
          <p:nvPr/>
        </p:nvSpPr>
        <p:spPr>
          <a:xfrm>
            <a:off x="9958742" y="6285980"/>
            <a:ext cx="21303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If the robot doesn’t move, check if it is referenced &amp; in manual mode.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BC2D2C1-F6D7-4E95-BB4A-5FEAC0E379EA}"/>
              </a:ext>
            </a:extLst>
          </p:cNvPr>
          <p:cNvSpPr txBox="1"/>
          <p:nvPr/>
        </p:nvSpPr>
        <p:spPr>
          <a:xfrm>
            <a:off x="9485480" y="4086935"/>
            <a:ext cx="150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Press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position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button</a:t>
            </a:r>
          </a:p>
        </p:txBody>
      </p:sp>
      <p:sp>
        <p:nvSpPr>
          <p:cNvPr id="66" name="Text Box 67">
            <a:extLst>
              <a:ext uri="{FF2B5EF4-FFF2-40B4-BE49-F238E27FC236}">
                <a16:creationId xmlns:a16="http://schemas.microsoft.com/office/drawing/2014/main" id="{2A2F2BD7-7589-4DA5-B578-438EBEE14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3036" y="1262968"/>
            <a:ext cx="558800" cy="160780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DANGER</a:t>
            </a:r>
            <a:endParaRPr kumimoji="1" lang="ko-KR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7" name="Text Box 69">
            <a:extLst>
              <a:ext uri="{FF2B5EF4-FFF2-40B4-BE49-F238E27FC236}">
                <a16:creationId xmlns:a16="http://schemas.microsoft.com/office/drawing/2014/main" id="{E18A1158-BC7D-4561-B3B9-C9FEB6531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474" y="1460686"/>
            <a:ext cx="865188" cy="4874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Beware of moving objects. Do not enter in the operation range</a:t>
            </a:r>
            <a:endParaRPr kumimoji="1" lang="ko-KR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C4FABA1-1C62-4C20-825A-0038D84C7FF8}"/>
              </a:ext>
            </a:extLst>
          </p:cNvPr>
          <p:cNvSpPr txBox="1"/>
          <p:nvPr/>
        </p:nvSpPr>
        <p:spPr>
          <a:xfrm>
            <a:off x="6002327" y="4154735"/>
            <a:ext cx="150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Press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menu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button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351EA84-6639-40D7-942D-B34737AD970B}"/>
              </a:ext>
            </a:extLst>
          </p:cNvPr>
          <p:cNvCxnSpPr>
            <a:cxnSpLocks/>
          </p:cNvCxnSpPr>
          <p:nvPr/>
        </p:nvCxnSpPr>
        <p:spPr>
          <a:xfrm flipH="1">
            <a:off x="5694375" y="1665798"/>
            <a:ext cx="0" cy="22710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8929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B40C7F-3F2F-4615-8CEB-76DE2D7B0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55" y="1771209"/>
            <a:ext cx="2109733" cy="2671621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2504D08-23E3-43B4-AA05-3E38B02EBC9D}"/>
              </a:ext>
            </a:extLst>
          </p:cNvPr>
          <p:cNvSpPr txBox="1"/>
          <p:nvPr/>
        </p:nvSpPr>
        <p:spPr>
          <a:xfrm>
            <a:off x="4020963" y="699310"/>
            <a:ext cx="381222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8. Check other signals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3AA75D-21DB-4161-95F9-09F98853A351}"/>
              </a:ext>
            </a:extLst>
          </p:cNvPr>
          <p:cNvSpPr txBox="1"/>
          <p:nvPr/>
        </p:nvSpPr>
        <p:spPr>
          <a:xfrm>
            <a:off x="8026058" y="699310"/>
            <a:ext cx="398432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9. Start Auto Run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95E4C8A-A1A9-40A4-8202-456A52A057DD}"/>
              </a:ext>
            </a:extLst>
          </p:cNvPr>
          <p:cNvSpPr txBox="1"/>
          <p:nvPr/>
        </p:nvSpPr>
        <p:spPr>
          <a:xfrm>
            <a:off x="156835" y="699310"/>
            <a:ext cx="3671257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7. Check IMM / Interlock Signals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4AD02-F7A9-4D67-8447-E09EDB41ABFA}"/>
              </a:ext>
            </a:extLst>
          </p:cNvPr>
          <p:cNvSpPr txBox="1"/>
          <p:nvPr/>
        </p:nvSpPr>
        <p:spPr>
          <a:xfrm>
            <a:off x="2808515" y="49783"/>
            <a:ext cx="6525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</a:rPr>
              <a:t>Quick Reference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D86F57-39FF-4D09-82DE-46CFCDC16397}"/>
              </a:ext>
            </a:extLst>
          </p:cNvPr>
          <p:cNvSpPr/>
          <p:nvPr/>
        </p:nvSpPr>
        <p:spPr>
          <a:xfrm>
            <a:off x="156834" y="707573"/>
            <a:ext cx="3664590" cy="59876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279AA3-3D44-4AD3-8603-62CE40A23751}"/>
              </a:ext>
            </a:extLst>
          </p:cNvPr>
          <p:cNvSpPr/>
          <p:nvPr/>
        </p:nvSpPr>
        <p:spPr>
          <a:xfrm>
            <a:off x="4014295" y="707573"/>
            <a:ext cx="3812223" cy="59876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D44A93-CC84-4FFD-98B1-018666BFFE5B}"/>
              </a:ext>
            </a:extLst>
          </p:cNvPr>
          <p:cNvSpPr/>
          <p:nvPr/>
        </p:nvSpPr>
        <p:spPr>
          <a:xfrm>
            <a:off x="8019389" y="707572"/>
            <a:ext cx="3997657" cy="598760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CA87B0-373A-4ED9-84CD-8C3D70ADCF19}"/>
              </a:ext>
            </a:extLst>
          </p:cNvPr>
          <p:cNvSpPr/>
          <p:nvPr/>
        </p:nvSpPr>
        <p:spPr>
          <a:xfrm>
            <a:off x="1610961" y="1939151"/>
            <a:ext cx="387779" cy="2324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655888-48BF-4552-946E-FB1943EBE44F}"/>
              </a:ext>
            </a:extLst>
          </p:cNvPr>
          <p:cNvSpPr txBox="1"/>
          <p:nvPr/>
        </p:nvSpPr>
        <p:spPr>
          <a:xfrm>
            <a:off x="1087380" y="4471090"/>
            <a:ext cx="25678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Press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Robot In Use / No Use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 button, </a:t>
            </a:r>
            <a:b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</a:b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check interlock signals.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BC2D2C1-F6D7-4E95-BB4A-5FEAC0E379EA}"/>
              </a:ext>
            </a:extLst>
          </p:cNvPr>
          <p:cNvSpPr txBox="1"/>
          <p:nvPr/>
        </p:nvSpPr>
        <p:spPr>
          <a:xfrm>
            <a:off x="10321620" y="2738303"/>
            <a:ext cx="1637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Start IMM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with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Auto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42FAE-482B-4A51-8300-0E7A795783D3}"/>
              </a:ext>
            </a:extLst>
          </p:cNvPr>
          <p:cNvSpPr txBox="1"/>
          <p:nvPr/>
        </p:nvSpPr>
        <p:spPr>
          <a:xfrm>
            <a:off x="1160472" y="1191844"/>
            <a:ext cx="150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Press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signal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9A86A-5A24-4095-B4F2-B263F71AA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94" y="1140920"/>
            <a:ext cx="619357" cy="67520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CC093F1-E104-4DD7-87AA-8568515C0B19}"/>
              </a:ext>
            </a:extLst>
          </p:cNvPr>
          <p:cNvSpPr txBox="1"/>
          <p:nvPr/>
        </p:nvSpPr>
        <p:spPr>
          <a:xfrm>
            <a:off x="1160472" y="1414246"/>
            <a:ext cx="1505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Go to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Interlock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tab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325B39-F0D2-4C4F-9CCF-6AF38F7B0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31" y="4549141"/>
            <a:ext cx="278870" cy="341841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629731F6-80CE-4E84-8A27-04980063296A}"/>
              </a:ext>
            </a:extLst>
          </p:cNvPr>
          <p:cNvSpPr/>
          <p:nvPr/>
        </p:nvSpPr>
        <p:spPr>
          <a:xfrm>
            <a:off x="1988966" y="2184290"/>
            <a:ext cx="891604" cy="12447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967349-644E-4F1D-9957-9E2FD5331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055" y="5423898"/>
            <a:ext cx="899932" cy="1237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D3B515-F9D8-4325-AC2E-44DCBF14E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72" y="5420478"/>
            <a:ext cx="883839" cy="122250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3A6F087-460D-46FA-83CB-248C56045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00" y="4998319"/>
            <a:ext cx="371176" cy="454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9453E6-5D47-417E-8510-499A21973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0785" y="1685342"/>
            <a:ext cx="387432" cy="54945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B6F7AD0-A098-474D-97AE-0F0FCDA85A14}"/>
              </a:ext>
            </a:extLst>
          </p:cNvPr>
          <p:cNvSpPr txBox="1"/>
          <p:nvPr/>
        </p:nvSpPr>
        <p:spPr>
          <a:xfrm>
            <a:off x="511564" y="5148076"/>
            <a:ext cx="131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No control on IMM</a:t>
            </a: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1D446EA5-1440-42B2-82C2-A24358A90B6D}"/>
              </a:ext>
            </a:extLst>
          </p:cNvPr>
          <p:cNvSpPr/>
          <p:nvPr/>
        </p:nvSpPr>
        <p:spPr>
          <a:xfrm>
            <a:off x="1787006" y="5896511"/>
            <a:ext cx="435540" cy="25391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11383E1-4E69-4295-8F57-529AEBDC4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004" y="1080952"/>
            <a:ext cx="2164675" cy="274119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C4A77C26-0C2D-4AB2-8132-21CAF746B933}"/>
              </a:ext>
            </a:extLst>
          </p:cNvPr>
          <p:cNvSpPr/>
          <p:nvPr/>
        </p:nvSpPr>
        <p:spPr>
          <a:xfrm>
            <a:off x="5535875" y="1229513"/>
            <a:ext cx="387779" cy="2324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2D60885-359D-4133-B208-D6E680557D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423" y="3838945"/>
            <a:ext cx="2145737" cy="2768001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B033B3C6-0D35-49BC-9C58-FFD4BEC474F3}"/>
              </a:ext>
            </a:extLst>
          </p:cNvPr>
          <p:cNvSpPr/>
          <p:nvPr/>
        </p:nvSpPr>
        <p:spPr>
          <a:xfrm>
            <a:off x="5228839" y="4021069"/>
            <a:ext cx="366712" cy="2324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05678E6-380F-49E2-B392-1F76C0FBA872}"/>
              </a:ext>
            </a:extLst>
          </p:cNvPr>
          <p:cNvSpPr txBox="1"/>
          <p:nvPr/>
        </p:nvSpPr>
        <p:spPr>
          <a:xfrm>
            <a:off x="512679" y="4970229"/>
            <a:ext cx="99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Robot In Use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83C3C60-F932-429A-8B46-EF1066916E08}"/>
              </a:ext>
            </a:extLst>
          </p:cNvPr>
          <p:cNvSpPr txBox="1"/>
          <p:nvPr/>
        </p:nvSpPr>
        <p:spPr>
          <a:xfrm>
            <a:off x="2343712" y="5157817"/>
            <a:ext cx="1594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Able to control on IMM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3F69751-D262-43B9-B42D-71496E5E4841}"/>
              </a:ext>
            </a:extLst>
          </p:cNvPr>
          <p:cNvSpPr txBox="1"/>
          <p:nvPr/>
        </p:nvSpPr>
        <p:spPr>
          <a:xfrm>
            <a:off x="2337044" y="4994187"/>
            <a:ext cx="1155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맑은 고딕" panose="020B0503020000020004" pitchFamily="50" charset="-127"/>
                <a:cs typeface="+mn-cs"/>
              </a:rPr>
              <a:t>Robot No Use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14FC4C9-4ED6-4CF2-BEFC-3CCCCF51056C}"/>
              </a:ext>
            </a:extLst>
          </p:cNvPr>
          <p:cNvSpPr txBox="1"/>
          <p:nvPr/>
        </p:nvSpPr>
        <p:spPr>
          <a:xfrm>
            <a:off x="8442674" y="4033885"/>
            <a:ext cx="2209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During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Injection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cycle,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Press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Homing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button</a:t>
            </a:r>
            <a:endParaRPr lang="en-US" sz="2000" dirty="0">
              <a:solidFill>
                <a:prstClr val="black"/>
              </a:solidFill>
              <a:latin typeface="Bahnschrift Light Condensed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For 1 second.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84D2445-7CC6-48F7-AE87-D53F1D99E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1211" y="4509759"/>
            <a:ext cx="717448" cy="79431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FA7FC17-F2B6-45C0-87FA-E1865EBFF605}"/>
              </a:ext>
            </a:extLst>
          </p:cNvPr>
          <p:cNvSpPr txBox="1"/>
          <p:nvPr/>
        </p:nvSpPr>
        <p:spPr>
          <a:xfrm>
            <a:off x="8382056" y="5798258"/>
            <a:ext cx="3448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Press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Auto Run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t> button.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AB1344F-BD1B-4A73-BA9A-78A215AED6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903"/>
          <a:stretch/>
        </p:blipFill>
        <p:spPr>
          <a:xfrm>
            <a:off x="10501211" y="5755806"/>
            <a:ext cx="707855" cy="789241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1DDE675-329F-4065-8896-416B6E970802}"/>
              </a:ext>
            </a:extLst>
          </p:cNvPr>
          <p:cNvCxnSpPr>
            <a:cxnSpLocks/>
          </p:cNvCxnSpPr>
          <p:nvPr/>
        </p:nvCxnSpPr>
        <p:spPr>
          <a:xfrm flipH="1">
            <a:off x="10041359" y="3745108"/>
            <a:ext cx="0" cy="3657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44A10DE-A354-42CD-9250-147C26481D91}"/>
              </a:ext>
            </a:extLst>
          </p:cNvPr>
          <p:cNvCxnSpPr>
            <a:cxnSpLocks/>
          </p:cNvCxnSpPr>
          <p:nvPr/>
        </p:nvCxnSpPr>
        <p:spPr>
          <a:xfrm flipH="1">
            <a:off x="10072721" y="5488416"/>
            <a:ext cx="0" cy="3657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mall - Plastic Injection Molding Machine Vector Transparent PNG - 600x349  - Free Download on NicePNG">
            <a:extLst>
              <a:ext uri="{FF2B5EF4-FFF2-40B4-BE49-F238E27FC236}">
                <a16:creationId xmlns:a16="http://schemas.microsoft.com/office/drawing/2014/main" id="{0CB30346-3EDC-4B5F-8157-7840FD8DC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0" b="90210" l="10000" r="90000">
                        <a14:foregroundMark x1="37439" y1="33566" x2="37439" y2="33566"/>
                        <a14:foregroundMark x1="47195" y1="39394" x2="54756" y2="38695"/>
                        <a14:foregroundMark x1="54756" y1="38695" x2="55366" y2="38928"/>
                        <a14:foregroundMark x1="38902" y1="64802" x2="39756" y2="65035"/>
                        <a14:foregroundMark x1="76707" y1="41492" x2="76707" y2="42890"/>
                        <a14:foregroundMark x1="75000" y1="64103" x2="75854" y2="64802"/>
                        <a14:foregroundMark x1="42317" y1="90210" x2="43780" y2="90210"/>
                        <a14:foregroundMark x1="38659" y1="37995" x2="36951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68" t="31476" r="12584" b="7238"/>
          <a:stretch/>
        </p:blipFill>
        <p:spPr bwMode="auto">
          <a:xfrm>
            <a:off x="8207396" y="2643836"/>
            <a:ext cx="1928021" cy="10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27B6168-32AA-4579-A1D1-70713F9CEEBF}"/>
              </a:ext>
            </a:extLst>
          </p:cNvPr>
          <p:cNvSpPr txBox="1"/>
          <p:nvPr/>
        </p:nvSpPr>
        <p:spPr>
          <a:xfrm>
            <a:off x="8279902" y="1302503"/>
            <a:ext cx="2559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Bahnschrift Light Condensed" panose="020B0502040204020203" pitchFamily="34" charset="0"/>
              </a:rPr>
              <a:t>Put “Robot No use” state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091440B-41FA-44F0-A6F5-EBBA417C4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424" y="5023905"/>
            <a:ext cx="320192" cy="45409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CB5373-FF67-4961-96E8-CAD5F73FB504}"/>
              </a:ext>
            </a:extLst>
          </p:cNvPr>
          <p:cNvSpPr/>
          <p:nvPr/>
        </p:nvSpPr>
        <p:spPr>
          <a:xfrm>
            <a:off x="309288" y="5029917"/>
            <a:ext cx="126076" cy="116219"/>
          </a:xfrm>
          <a:prstGeom prst="ellipse">
            <a:avLst/>
          </a:prstGeom>
          <a:solidFill>
            <a:srgbClr val="00F42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B6F7DE9-B83F-419D-A0C3-D5930E9FD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1211" y="1153689"/>
            <a:ext cx="899932" cy="1237935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D6B6C1-805C-482E-BAF5-A1E4F448943C}"/>
              </a:ext>
            </a:extLst>
          </p:cNvPr>
          <p:cNvCxnSpPr>
            <a:cxnSpLocks/>
          </p:cNvCxnSpPr>
          <p:nvPr/>
        </p:nvCxnSpPr>
        <p:spPr>
          <a:xfrm flipH="1">
            <a:off x="10041359" y="2234792"/>
            <a:ext cx="0" cy="3657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897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3D2C-B6E2-49EE-9DBE-2771413540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6DD73-66C9-40BC-AA5B-E4C08C186D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86449-E965-4D64-A7F2-0A65DC09C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4AB511-007D-4DAF-B080-35EDF4A0E6B5}"/>
              </a:ext>
            </a:extLst>
          </p:cNvPr>
          <p:cNvSpPr txBox="1"/>
          <p:nvPr/>
        </p:nvSpPr>
        <p:spPr>
          <a:xfrm>
            <a:off x="184541" y="2062364"/>
            <a:ext cx="1185194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Thank you</a:t>
            </a:r>
          </a:p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Bahnschrift SemiBold SemiConden" panose="020B0502040204020203" pitchFamily="34" charset="0"/>
              </a:rPr>
              <a:t>Let's move on to hands-on training.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0CE45-DDD2-496C-A60D-432F2DBC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1157"/>
            <a:ext cx="3553321" cy="89547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0EF1403-01C7-456D-8C79-280ADC9D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5"/>
          <a:stretch>
            <a:fillRect/>
          </a:stretch>
        </p:blipFill>
        <p:spPr bwMode="auto">
          <a:xfrm>
            <a:off x="7741683" y="3161607"/>
            <a:ext cx="4044950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80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61796</TotalTime>
  <Words>3173</Words>
  <Application>Microsoft Office PowerPoint</Application>
  <PresentationFormat>Widescreen</PresentationFormat>
  <Paragraphs>709</Paragraphs>
  <Slides>92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6" baseType="lpstr">
      <vt:lpstr>Adobe 명조 Std M</vt:lpstr>
      <vt:lpstr>굴림</vt:lpstr>
      <vt:lpstr>맑은 고딕</vt:lpstr>
      <vt:lpstr>Arial</vt:lpstr>
      <vt:lpstr>Arial Black</vt:lpstr>
      <vt:lpstr>Bahnschrift Light Condensed</vt:lpstr>
      <vt:lpstr>Bahnschrift SemiBold SemiConden</vt:lpstr>
      <vt:lpstr>Bahnschrift SemiCondensed</vt:lpstr>
      <vt:lpstr>Berlin Sans FB Demi</vt:lpstr>
      <vt:lpstr>Calibri</vt:lpstr>
      <vt:lpstr>Calibri Light</vt:lpstr>
      <vt:lpstr>Copperplate Gothic Bold</vt:lpstr>
      <vt:lpstr>Prestige Elite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Ramie Jeong</dc:creator>
  <cp:lastModifiedBy>Estelle Henson</cp:lastModifiedBy>
  <cp:revision>545</cp:revision>
  <cp:lastPrinted>2016-06-08T19:49:57Z</cp:lastPrinted>
  <dcterms:created xsi:type="dcterms:W3CDTF">2014-10-27T19:17:42Z</dcterms:created>
  <dcterms:modified xsi:type="dcterms:W3CDTF">2023-10-31T14:36:49Z</dcterms:modified>
</cp:coreProperties>
</file>